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60" r:id="rId2"/>
    <p:sldId id="461" r:id="rId3"/>
    <p:sldId id="463" r:id="rId4"/>
    <p:sldId id="516" r:id="rId5"/>
    <p:sldId id="517" r:id="rId6"/>
    <p:sldId id="518" r:id="rId7"/>
    <p:sldId id="515" r:id="rId8"/>
    <p:sldId id="469" r:id="rId9"/>
    <p:sldId id="494" r:id="rId10"/>
    <p:sldId id="536" r:id="rId11"/>
    <p:sldId id="495" r:id="rId12"/>
    <p:sldId id="537" r:id="rId13"/>
    <p:sldId id="538" r:id="rId14"/>
    <p:sldId id="497" r:id="rId15"/>
    <p:sldId id="501" r:id="rId16"/>
    <p:sldId id="522" r:id="rId17"/>
    <p:sldId id="523" r:id="rId18"/>
    <p:sldId id="527" r:id="rId19"/>
    <p:sldId id="524" r:id="rId20"/>
    <p:sldId id="528" r:id="rId21"/>
    <p:sldId id="529" r:id="rId22"/>
    <p:sldId id="530" r:id="rId23"/>
    <p:sldId id="531" r:id="rId24"/>
    <p:sldId id="511" r:id="rId25"/>
    <p:sldId id="512" r:id="rId26"/>
    <p:sldId id="513" r:id="rId27"/>
    <p:sldId id="481" r:id="rId28"/>
    <p:sldId id="535" r:id="rId29"/>
    <p:sldId id="540" r:id="rId30"/>
    <p:sldId id="533" r:id="rId31"/>
    <p:sldId id="539" r:id="rId32"/>
    <p:sldId id="534" r:id="rId33"/>
    <p:sldId id="532" r:id="rId34"/>
  </p:sldIdLst>
  <p:sldSz cx="12188825" cy="6858000"/>
  <p:notesSz cx="67945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33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7" autoAdjust="0"/>
    <p:restoredTop sz="81046" autoAdjust="0"/>
  </p:normalViewPr>
  <p:slideViewPr>
    <p:cSldViewPr>
      <p:cViewPr varScale="1">
        <p:scale>
          <a:sx n="103" d="100"/>
          <a:sy n="103" d="100"/>
        </p:scale>
        <p:origin x="360" y="17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12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2280" y="96"/>
      </p:cViewPr>
      <p:guideLst>
        <p:guide orient="horz" pos="3120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447" y="0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718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447" y="9409718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EC486EC7-B4F1-4F04-B7FF-C486E6087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104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47" y="0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8" y="742950"/>
            <a:ext cx="6600825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46" y="4705678"/>
            <a:ext cx="5435010" cy="445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718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47" y="9409718"/>
            <a:ext cx="2944579" cy="4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4600D095-13D5-439B-AA5E-03D3CC9BD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424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838" y="742950"/>
            <a:ext cx="6600825" cy="3714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 everybody,</a:t>
            </a:r>
            <a:r>
              <a:rPr lang="en-US" baseline="0" dirty="0" smtClean="0"/>
              <a:t> I’m </a:t>
            </a:r>
            <a:r>
              <a:rPr lang="en-US" baseline="0" dirty="0" smtClean="0"/>
              <a:t>Xiaolu Li. </a:t>
            </a:r>
            <a:r>
              <a:rPr lang="en-US" baseline="0" dirty="0" smtClean="0"/>
              <a:t>This is a joint work with </a:t>
            </a:r>
            <a:r>
              <a:rPr lang="en-US" baseline="0" dirty="0" err="1" smtClean="0"/>
              <a:t>Runhui</a:t>
            </a:r>
            <a:r>
              <a:rPr lang="en-US" baseline="0" dirty="0" smtClean="0"/>
              <a:t> Li, Patrick Lee </a:t>
            </a:r>
            <a:r>
              <a:rPr lang="en-US" baseline="0" dirty="0" smtClean="0"/>
              <a:t>from the Chinese University of Hong Kong and </a:t>
            </a:r>
            <a:r>
              <a:rPr lang="en-US" baseline="0" dirty="0" err="1" smtClean="0"/>
              <a:t>Yuchong</a:t>
            </a:r>
            <a:r>
              <a:rPr lang="en-US" baseline="0" dirty="0" smtClean="0"/>
              <a:t> </a:t>
            </a:r>
            <a:r>
              <a:rPr lang="en-US" baseline="0" dirty="0" smtClean="0"/>
              <a:t>Hu from </a:t>
            </a:r>
            <a:r>
              <a:rPr lang="en-US" baseline="0" dirty="0" err="1" smtClean="0"/>
              <a:t>Huazhong</a:t>
            </a:r>
            <a:r>
              <a:rPr lang="en-US" baseline="0" dirty="0" smtClean="0"/>
              <a:t> University of Science and Technology.</a:t>
            </a:r>
          </a:p>
          <a:p>
            <a:r>
              <a:rPr lang="en-US" baseline="0" dirty="0" smtClean="0"/>
              <a:t>We propose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, </a:t>
            </a:r>
            <a:r>
              <a:rPr lang="en-US" baseline="0" dirty="0" smtClean="0"/>
              <a:t>a new framework that </a:t>
            </a:r>
            <a:r>
              <a:rPr lang="en-US" baseline="0" dirty="0" smtClean="0"/>
              <a:t>provides unified and configurable erasure coding management for distributed </a:t>
            </a:r>
            <a:r>
              <a:rPr lang="en-US" baseline="0" dirty="0" err="1" smtClean="0"/>
              <a:t>stroage</a:t>
            </a:r>
            <a:r>
              <a:rPr lang="en-US" baseline="0" dirty="0" smtClean="0"/>
              <a:t> systems.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5965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Then, let me show you how ECDAG support sub-</a:t>
            </a:r>
            <a:r>
              <a:rPr lang="en-US" baseline="0" dirty="0" err="1" smtClean="0"/>
              <a:t>packetization</a:t>
            </a:r>
            <a:r>
              <a:rPr lang="en-US" baseline="0" dirty="0" smtClean="0"/>
              <a:t>. We introduce another parameter w, which refers to the </a:t>
            </a:r>
            <a:r>
              <a:rPr lang="en-US" baseline="0" dirty="0" smtClean="0"/>
              <a:t>number of sub-blocks in a block. </a:t>
            </a:r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consider regenerating </a:t>
            </a:r>
            <a:r>
              <a:rPr lang="en-US" baseline="0" dirty="0" smtClean="0"/>
              <a:t>code with n=4, k=2 and w=2.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Here is the layout of a coding group. Each block is divided into 2 </a:t>
            </a:r>
            <a:r>
              <a:rPr lang="en-US" baseline="0" dirty="0" smtClean="0"/>
              <a:t>sub-blocks. It also shows how the sub-blocks are indexed.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the ECDAG for encoding operation. Sub-blocks of block 2 and 3 are computed from the sub-blocks of data blocks 0 and 1.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suppose block 0 is </a:t>
            </a:r>
            <a:r>
              <a:rPr lang="en-US" baseline="0" dirty="0" smtClean="0"/>
              <a:t>lost. Here is the ECDAG for decoding 0. We first compute an encoded virtual sub-block from each of other available blocks.</a:t>
            </a:r>
          </a:p>
          <a:p>
            <a:r>
              <a:rPr lang="en-US" baseline="0" dirty="0" smtClean="0"/>
              <a:t>And finally we decode the lost sub-blocks from these virtual sub-blocks.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example shows that ECDAG support sub-</a:t>
            </a:r>
            <a:r>
              <a:rPr lang="en-US" baseline="0" dirty="0" err="1" smtClean="0"/>
              <a:t>packetization</a:t>
            </a:r>
            <a:r>
              <a:rPr lang="en-US" baseline="0" dirty="0" smtClean="0"/>
              <a:t>, which is not supported in most of distributed storage systems.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77073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r>
              <a:rPr lang="en-US" baseline="0" dirty="0" smtClean="0"/>
              <a:t> can we construct ECDAGs? We provide three primitives for this purpose, including Join, </a:t>
            </a:r>
            <a:r>
              <a:rPr lang="en-US" baseline="0" dirty="0" err="1" smtClean="0"/>
              <a:t>BindX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BindY</a:t>
            </a:r>
            <a:r>
              <a:rPr lang="en-US" baseline="0" dirty="0" smtClean="0"/>
              <a:t>. Let me illustrate them in detail via </a:t>
            </a:r>
            <a:r>
              <a:rPr lang="en-US" baseline="0" dirty="0" smtClean="0"/>
              <a:t>two examples.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288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consider the encoding operation of </a:t>
            </a:r>
            <a:r>
              <a:rPr lang="en-US" baseline="0" dirty="0" smtClean="0"/>
              <a:t>(6, 4) RS Code.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can construct such an ECDAG with Join primitives. This means to encode four data blocks into two new parity blocks with specific coefficients. However, from this example, computing block 4 and block 5 need to download block 0 ~ block 3 </a:t>
            </a:r>
            <a:r>
              <a:rPr lang="en-US" baseline="0" dirty="0" err="1" smtClean="0"/>
              <a:t>seperately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can then reduce I/</a:t>
            </a:r>
            <a:r>
              <a:rPr lang="en-US" baseline="0" dirty="0" err="1" smtClean="0"/>
              <a:t>Os</a:t>
            </a:r>
            <a:r>
              <a:rPr lang="en-US" baseline="0" dirty="0" smtClean="0"/>
              <a:t> in coding operations by </a:t>
            </a:r>
            <a:r>
              <a:rPr lang="en-US" baseline="0" dirty="0" err="1" smtClean="0"/>
              <a:t>BindX</a:t>
            </a:r>
            <a:r>
              <a:rPr lang="en-US" baseline="0" dirty="0" smtClean="0"/>
              <a:t>. For example, we can compute block 4 and 5 by only downloading data blocks for just one </a:t>
            </a:r>
            <a:r>
              <a:rPr lang="en-US" baseline="0" dirty="0" err="1" smtClean="0"/>
              <a:t>time.We</a:t>
            </a:r>
            <a:r>
              <a:rPr lang="en-US" baseline="0" dirty="0" smtClean="0"/>
              <a:t> achieve this by calling </a:t>
            </a:r>
            <a:r>
              <a:rPr lang="en-US" baseline="0" dirty="0" err="1" smtClean="0"/>
              <a:t>bindX</a:t>
            </a:r>
            <a:r>
              <a:rPr lang="en-US" baseline="0" dirty="0" smtClean="0"/>
              <a:t> on block 4 and block 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can further constraint </a:t>
            </a:r>
            <a:r>
              <a:rPr lang="en-US" baseline="0" dirty="0" smtClean="0"/>
              <a:t>coding operations </a:t>
            </a:r>
            <a:r>
              <a:rPr lang="en-US" baseline="0" dirty="0" smtClean="0"/>
              <a:t>for vertex 6 to be the same </a:t>
            </a:r>
            <a:r>
              <a:rPr lang="en-US" baseline="0" dirty="0" smtClean="0"/>
              <a:t>with the node stores block0, such that I/O of retrieving block 0 can be saved. We call </a:t>
            </a:r>
            <a:r>
              <a:rPr lang="en-US" baseline="0" dirty="0" err="1" smtClean="0"/>
              <a:t>bindY</a:t>
            </a:r>
            <a:r>
              <a:rPr lang="en-US" baseline="0" dirty="0" smtClean="0"/>
              <a:t> on virtual vertex 6 and one of it's child 0 for this purpose.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49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BindY</a:t>
            </a:r>
            <a:r>
              <a:rPr lang="en-US" baseline="0" dirty="0" smtClean="0"/>
              <a:t> also enables us to implement repair algorithms. We show how we design repair pipelining using ECDAG primitives.</a:t>
            </a:r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still focus on </a:t>
            </a:r>
            <a:r>
              <a:rPr lang="en-US" baseline="0" dirty="0" smtClean="0"/>
              <a:t>(6,4) RS Code </a:t>
            </a:r>
            <a:r>
              <a:rPr lang="en-US" baseline="0" dirty="0" smtClean="0"/>
              <a:t>and suppose block 0 is missing. block 1 2 3 4 </a:t>
            </a:r>
            <a:r>
              <a:rPr lang="en-US" baseline="0" dirty="0" smtClean="0"/>
              <a:t>are stored </a:t>
            </a:r>
            <a:r>
              <a:rPr lang="en-US" baseline="0" dirty="0" smtClean="0"/>
              <a:t>in node1 2 3 4 respectively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first compute virtual block7 in node2 by aggregating block 1 and 2.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then compute virtual block8 in node3 by aggregating block7 and 3.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Similarly we compute virtual block9 in node4.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Finally we repair the lost block0.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two examples shows ECDAG is an ideal abstraction to describe the workflow of</a:t>
            </a:r>
          </a:p>
          <a:p>
            <a:r>
              <a:rPr lang="en-US" baseline="0" dirty="0" smtClean="0"/>
              <a:t>erasure coding operations. Now I'm going to show you the programming interface.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620486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design</a:t>
            </a:r>
            <a:r>
              <a:rPr lang="en-US" baseline="0" dirty="0" smtClean="0"/>
              <a:t> a new erasure coding solution using ECDAG needs to extend this base class. </a:t>
            </a:r>
            <a:endParaRPr lang="en-US" baseline="0" dirty="0" smtClean="0"/>
          </a:p>
          <a:p>
            <a:r>
              <a:rPr lang="en-US" baseline="0" dirty="0" smtClean="0"/>
              <a:t>Designers </a:t>
            </a:r>
            <a:r>
              <a:rPr lang="en-US" baseline="0" dirty="0" smtClean="0"/>
              <a:t>are expected to implement the Encode, Decode and Place function. </a:t>
            </a:r>
            <a:endParaRPr lang="en-US" baseline="0" dirty="0" smtClean="0"/>
          </a:p>
          <a:p>
            <a:r>
              <a:rPr lang="en-US" baseline="0" dirty="0" smtClean="0"/>
              <a:t>Encode </a:t>
            </a:r>
            <a:r>
              <a:rPr lang="en-US" baseline="0" dirty="0" smtClean="0"/>
              <a:t>and Decode should return an ECDAG while Place </a:t>
            </a:r>
            <a:r>
              <a:rPr lang="en-US" baseline="0" dirty="0" smtClean="0"/>
              <a:t>configures block placement with hierarchy awareness. </a:t>
            </a:r>
          </a:p>
          <a:p>
            <a:r>
              <a:rPr lang="en-US" baseline="0" dirty="0" smtClean="0"/>
              <a:t>For example, We </a:t>
            </a:r>
            <a:r>
              <a:rPr lang="en-US" baseline="0" dirty="0" smtClean="0"/>
              <a:t>can group </a:t>
            </a:r>
            <a:r>
              <a:rPr lang="en-US" baseline="0" dirty="0" smtClean="0"/>
              <a:t>blocks in a coding group into </a:t>
            </a:r>
            <a:r>
              <a:rPr lang="en-US" baseline="0" dirty="0" smtClean="0"/>
              <a:t>different groups such that blocks in the same group can be placed in the same rack.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671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architecture of the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, which comprises a controller, </a:t>
            </a:r>
            <a:r>
              <a:rPr lang="en-US" baseline="0" dirty="0" smtClean="0"/>
              <a:t>that coordinates multiple agents. </a:t>
            </a:r>
            <a:endParaRPr lang="en-US" baseline="0" dirty="0" smtClean="0"/>
          </a:p>
          <a:p>
            <a:r>
              <a:rPr lang="en-US" baseline="0" dirty="0" smtClean="0"/>
              <a:t>Controller manages EC metadata, including the information for a coding group and the placement for erasure-coded blocks.</a:t>
            </a:r>
          </a:p>
          <a:p>
            <a:r>
              <a:rPr lang="en-US" baseline="0" dirty="0" smtClean="0"/>
              <a:t>It parses ECDAGs and assigns tasks to agents such that agents can cooperate with each other for an erasure coding operation.</a:t>
            </a:r>
          </a:p>
          <a:p>
            <a:r>
              <a:rPr lang="en-US" baseline="0" dirty="0" smtClean="0"/>
              <a:t>It also controls the block placement and coordinates for repair jobs. </a:t>
            </a:r>
          </a:p>
          <a:p>
            <a:r>
              <a:rPr lang="en-US" baseline="0" dirty="0" smtClean="0"/>
              <a:t>For example, </a:t>
            </a:r>
            <a:r>
              <a:rPr lang="en-US" baseline="0" dirty="0" err="1" smtClean="0"/>
              <a:t>NameNode</a:t>
            </a:r>
            <a:r>
              <a:rPr lang="en-US" baseline="0" dirty="0" smtClean="0"/>
              <a:t> can redirect the placement request to controller and</a:t>
            </a:r>
          </a:p>
          <a:p>
            <a:r>
              <a:rPr lang="en-US" baseline="0" dirty="0" smtClean="0"/>
              <a:t>wait </a:t>
            </a:r>
            <a:r>
              <a:rPr lang="en-US" baseline="0" dirty="0" smtClean="0"/>
              <a:t>for the feedback. </a:t>
            </a:r>
            <a:r>
              <a:rPr lang="en-US" baseline="0" dirty="0" err="1" smtClean="0"/>
              <a:t>NameNode</a:t>
            </a:r>
            <a:r>
              <a:rPr lang="en-US" baseline="0" dirty="0" smtClean="0"/>
              <a:t> </a:t>
            </a:r>
            <a:r>
              <a:rPr lang="en-US" baseline="0" dirty="0" smtClean="0"/>
              <a:t>can also </a:t>
            </a:r>
            <a:r>
              <a:rPr lang="en-US" baseline="0" dirty="0" smtClean="0"/>
              <a:t>report the lost blocks to controller such that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can repair blocks for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Agent performs internal tasks assigned by controller. And it also serves requests from corresponding </a:t>
            </a:r>
            <a:r>
              <a:rPr lang="en-US" baseline="0" dirty="0" err="1" smtClean="0"/>
              <a:t>OECClient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OECClient</a:t>
            </a:r>
            <a:r>
              <a:rPr lang="en-US" baseline="0" dirty="0" smtClean="0"/>
              <a:t> is the interface between upper-layer application and </a:t>
            </a:r>
            <a:r>
              <a:rPr lang="en-US" baseline="0" dirty="0" smtClean="0"/>
              <a:t>DSS.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686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baseline="0" dirty="0" smtClean="0"/>
              <a:t> support four basic operations, including writes, normal reads, degraded reads and full-node recovery.</a:t>
            </a:r>
          </a:p>
          <a:p>
            <a:r>
              <a:rPr lang="en-US" baseline="0" dirty="0" smtClean="0"/>
              <a:t>We support online encoding on the write path while we also support offline encoding after data are stored in </a:t>
            </a:r>
            <a:r>
              <a:rPr lang="en-US" baseline="0" dirty="0" err="1" smtClean="0"/>
              <a:t>dss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Controller </a:t>
            </a:r>
            <a:r>
              <a:rPr lang="en-US" baseline="0" dirty="0" smtClean="0"/>
              <a:t>parses </a:t>
            </a:r>
            <a:r>
              <a:rPr lang="en-US" baseline="0" dirty="0" smtClean="0"/>
              <a:t>ECDAGs </a:t>
            </a:r>
            <a:r>
              <a:rPr lang="en-US" baseline="0" dirty="0" smtClean="0"/>
              <a:t>into internal tasks to perform coding operation in writes, degraded reads and full-node recovery. </a:t>
            </a:r>
          </a:p>
          <a:p>
            <a:r>
              <a:rPr lang="en-US" baseline="0" dirty="0" smtClean="0"/>
              <a:t>Basically, There </a:t>
            </a:r>
            <a:r>
              <a:rPr lang="en-US" baseline="0" dirty="0" smtClean="0"/>
              <a:t>are four internal task in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 </a:t>
            </a:r>
            <a:r>
              <a:rPr lang="en-US" baseline="0" dirty="0" smtClean="0"/>
              <a:t>Load means to load a input block into memory. </a:t>
            </a:r>
            <a:r>
              <a:rPr lang="en-US" baseline="0" dirty="0" smtClean="0"/>
              <a:t>Fetch </a:t>
            </a:r>
            <a:r>
              <a:rPr lang="en-US" baseline="0" dirty="0" smtClean="0"/>
              <a:t>means to retrieve blocks from other agents. </a:t>
            </a:r>
            <a:endParaRPr lang="en-US" baseline="0" dirty="0" smtClean="0"/>
          </a:p>
          <a:p>
            <a:r>
              <a:rPr lang="en-US" baseline="0" dirty="0" smtClean="0"/>
              <a:t>Compute </a:t>
            </a:r>
            <a:r>
              <a:rPr lang="en-US" baseline="0" dirty="0" smtClean="0"/>
              <a:t>means to compute a new block. Persist means to return a block.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Next I will show two </a:t>
            </a:r>
            <a:r>
              <a:rPr lang="en-US" baseline="0" dirty="0" smtClean="0"/>
              <a:t>examples </a:t>
            </a:r>
            <a:r>
              <a:rPr lang="en-US" baseline="0" dirty="0" smtClean="0"/>
              <a:t>of how controller </a:t>
            </a:r>
            <a:r>
              <a:rPr lang="en-US" baseline="0" dirty="0" smtClean="0"/>
              <a:t>parses </a:t>
            </a:r>
            <a:r>
              <a:rPr lang="en-US" baseline="0" dirty="0" smtClean="0"/>
              <a:t>ECDAG for online encoding and offline encoding.</a:t>
            </a:r>
          </a:p>
        </p:txBody>
      </p:sp>
    </p:spTree>
    <p:extLst>
      <p:ext uri="{BB962C8B-B14F-4D97-AF65-F5344CB8AC3E}">
        <p14:creationId xmlns:p14="http://schemas.microsoft.com/office/powerpoint/2010/main" val="2321909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online encoding, a client </a:t>
            </a:r>
            <a:r>
              <a:rPr lang="en-US" dirty="0" smtClean="0"/>
              <a:t>issue a write request </a:t>
            </a:r>
            <a:r>
              <a:rPr lang="en-US" baseline="0" dirty="0" smtClean="0"/>
              <a:t>and </a:t>
            </a:r>
            <a:r>
              <a:rPr lang="en-US" baseline="0" dirty="0" smtClean="0"/>
              <a:t>an agent serves this request. </a:t>
            </a:r>
            <a:endParaRPr lang="en-US" baseline="0" dirty="0" smtClean="0"/>
          </a:p>
          <a:p>
            <a:r>
              <a:rPr lang="en-US" baseline="0" dirty="0" smtClean="0"/>
              <a:t>Now </a:t>
            </a:r>
            <a:r>
              <a:rPr lang="en-US" baseline="0" dirty="0" smtClean="0"/>
              <a:t>controller </a:t>
            </a:r>
            <a:r>
              <a:rPr lang="en-US" baseline="0" dirty="0" smtClean="0"/>
              <a:t>parses </a:t>
            </a:r>
            <a:r>
              <a:rPr lang="en-US" baseline="0" dirty="0" smtClean="0"/>
              <a:t>corresponding ECDAG for internal tasks for </a:t>
            </a:r>
            <a:r>
              <a:rPr lang="en-US" baseline="0" dirty="0" smtClean="0"/>
              <a:t>that agent. </a:t>
            </a:r>
            <a:r>
              <a:rPr lang="en-US" baseline="0" dirty="0" smtClean="0"/>
              <a:t>controller tells the agent to load block 0 to block 3 from the input stream of the client and </a:t>
            </a:r>
            <a:r>
              <a:rPr lang="en-US" baseline="0" dirty="0" smtClean="0"/>
              <a:t>then </a:t>
            </a:r>
            <a:r>
              <a:rPr lang="en-US" baseline="0" dirty="0" smtClean="0"/>
              <a:t>compute block 4 and </a:t>
            </a:r>
            <a:r>
              <a:rPr lang="en-US" baseline="0" dirty="0" smtClean="0"/>
              <a:t>5 </a:t>
            </a:r>
            <a:r>
              <a:rPr lang="en-US" baseline="0" dirty="0" smtClean="0"/>
              <a:t>from the </a:t>
            </a:r>
            <a:r>
              <a:rPr lang="en-US" baseline="0" dirty="0" smtClean="0"/>
              <a:t>inputs with specific coefficients. </a:t>
            </a:r>
            <a:r>
              <a:rPr lang="en-US" baseline="0" dirty="0" smtClean="0"/>
              <a:t>Finally it tells the agent to persist </a:t>
            </a:r>
            <a:r>
              <a:rPr lang="en-US" baseline="0" dirty="0" smtClean="0"/>
              <a:t>all the blocks </a:t>
            </a:r>
            <a:r>
              <a:rPr lang="en-US" baseline="0" dirty="0" smtClean="0"/>
              <a:t>into DSS.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26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Offline encoding is a</a:t>
            </a:r>
            <a:r>
              <a:rPr lang="en-US" baseline="0" dirty="0" smtClean="0"/>
              <a:t> little bit different. We suppose </a:t>
            </a:r>
            <a:r>
              <a:rPr lang="en-US" baseline="0" dirty="0" smtClean="0"/>
              <a:t>data blocks have </a:t>
            </a:r>
            <a:r>
              <a:rPr lang="en-US" baseline="0" dirty="0" smtClean="0"/>
              <a:t>been stored in </a:t>
            </a:r>
            <a:r>
              <a:rPr lang="en-US" baseline="0" dirty="0" smtClean="0"/>
              <a:t>distributed storage systems. </a:t>
            </a:r>
          </a:p>
          <a:p>
            <a:r>
              <a:rPr lang="en-US" baseline="0" dirty="0" smtClean="0"/>
              <a:t>Controller </a:t>
            </a:r>
            <a:r>
              <a:rPr lang="en-US" baseline="0" dirty="0" smtClean="0"/>
              <a:t>first run topological sorting on the ECDAG </a:t>
            </a:r>
            <a:r>
              <a:rPr lang="en-US" baseline="0" dirty="0" smtClean="0"/>
              <a:t>to identify the vertex sequence of coding operations such that vertex with no dependency can run tasks in parallel.</a:t>
            </a:r>
          </a:p>
          <a:p>
            <a:r>
              <a:rPr lang="en-US" baseline="0" dirty="0" smtClean="0"/>
              <a:t>And then controller assigns tasks to each vertex based on the sequence.</a:t>
            </a:r>
          </a:p>
          <a:p>
            <a:r>
              <a:rPr lang="en-US" baseline="0" dirty="0" smtClean="0"/>
              <a:t>For </a:t>
            </a:r>
            <a:r>
              <a:rPr lang="en-US" baseline="0" dirty="0" smtClean="0"/>
              <a:t>example, controller tells </a:t>
            </a:r>
            <a:r>
              <a:rPr lang="en-US" baseline="0" dirty="0" smtClean="0"/>
              <a:t>agent to </a:t>
            </a:r>
            <a:r>
              <a:rPr lang="en-US" baseline="0" dirty="0" smtClean="0"/>
              <a:t>load </a:t>
            </a:r>
            <a:r>
              <a:rPr lang="en-US" baseline="0" dirty="0" smtClean="0"/>
              <a:t>corresponding block from node0 to 3, respectively </a:t>
            </a:r>
            <a:r>
              <a:rPr lang="en-US" baseline="0" dirty="0" smtClean="0"/>
              <a:t>and </a:t>
            </a:r>
            <a:r>
              <a:rPr lang="en-US" baseline="0" dirty="0" smtClean="0"/>
              <a:t>note that these </a:t>
            </a:r>
            <a:r>
              <a:rPr lang="en-US" baseline="0" dirty="0" smtClean="0"/>
              <a:t>tasks can be performed in parallel in different nodes.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Then </a:t>
            </a:r>
            <a:r>
              <a:rPr lang="en-US" baseline="0" dirty="0" smtClean="0"/>
              <a:t>controller </a:t>
            </a:r>
            <a:r>
              <a:rPr lang="en-US" baseline="0" dirty="0" smtClean="0"/>
              <a:t>tells </a:t>
            </a:r>
            <a:r>
              <a:rPr lang="en-US" baseline="0" dirty="0" smtClean="0"/>
              <a:t>node0 to fetch block 1 2 3 </a:t>
            </a:r>
            <a:r>
              <a:rPr lang="en-US" baseline="0" dirty="0" smtClean="0"/>
              <a:t>to </a:t>
            </a:r>
            <a:r>
              <a:rPr lang="en-US" baseline="0" dirty="0" smtClean="0"/>
              <a:t>compute block 4 and block 5. </a:t>
            </a:r>
            <a:endParaRPr lang="en-US" baseline="0" dirty="0" smtClean="0"/>
          </a:p>
          <a:p>
            <a:r>
              <a:rPr lang="en-US" baseline="0" dirty="0" smtClean="0"/>
              <a:t>Note that we save the traffic to load block 0 by co-locating the </a:t>
            </a:r>
            <a:r>
              <a:rPr lang="en-US" baseline="0" dirty="0" err="1" smtClean="0"/>
              <a:t>comutation</a:t>
            </a:r>
            <a:r>
              <a:rPr lang="en-US" baseline="0" dirty="0" smtClean="0"/>
              <a:t> in node0.</a:t>
            </a:r>
            <a:endParaRPr lang="en-US" baseline="0" dirty="0" smtClean="0"/>
          </a:p>
          <a:p>
            <a:r>
              <a:rPr lang="en-US" baseline="0" dirty="0" smtClean="0"/>
              <a:t>Finally, node4 and node5 get the tasks to fetch corresponding block and store in </a:t>
            </a:r>
            <a:r>
              <a:rPr lang="en-US" baseline="0" dirty="0" smtClean="0"/>
              <a:t>it in parallel.</a:t>
            </a:r>
            <a:endParaRPr lang="en-US" baseline="0" dirty="0" smtClean="0"/>
          </a:p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5840092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can also automatically customize ECDAGs for performance optimization. </a:t>
            </a:r>
          </a:p>
          <a:p>
            <a:endParaRPr lang="en-US" dirty="0" smtClean="0"/>
          </a:p>
          <a:p>
            <a:r>
              <a:rPr lang="en-US" dirty="0" smtClean="0"/>
              <a:t>For example, </a:t>
            </a:r>
            <a:r>
              <a:rPr lang="en-US" dirty="0" err="1" smtClean="0"/>
              <a:t>OpenEC</a:t>
            </a:r>
            <a:r>
              <a:rPr lang="en-US" dirty="0" smtClean="0"/>
              <a:t> can automatically</a:t>
            </a:r>
            <a:r>
              <a:rPr lang="en-US" baseline="0" dirty="0" smtClean="0"/>
              <a:t> apply </a:t>
            </a:r>
            <a:r>
              <a:rPr lang="en-US" baseline="0" dirty="0" err="1" smtClean="0"/>
              <a:t>BindX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BindY</a:t>
            </a:r>
            <a:r>
              <a:rPr lang="en-US" baseline="0" dirty="0" smtClean="0"/>
              <a:t> for some specific subgraph structures.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OpenEC</a:t>
            </a:r>
            <a:r>
              <a:rPr lang="en-US" baseline="0" dirty="0" smtClean="0"/>
              <a:t> can further enhance the repair performance in hierarchical network environment. For example,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can transform an ECDAG into a pipelined-ECDAG to mitigate cross-rack traffic. In this example, vertex with the same color means corresponding blocks are stored in the same rack. We perform all partial coding operations within a rack  before sending the results to another rack.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68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838" y="742950"/>
            <a:ext cx="6600825" cy="3714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We are now dealing with big data</a:t>
            </a:r>
            <a:r>
              <a:rPr lang="en-US" baseline="0" dirty="0" smtClean="0"/>
              <a:t> and we store data in distributed storage systems, which </a:t>
            </a:r>
            <a:r>
              <a:rPr lang="en-US" baseline="0" dirty="0" smtClean="0"/>
              <a:t>consist </a:t>
            </a:r>
            <a:r>
              <a:rPr lang="en-US" baseline="0" dirty="0" smtClean="0"/>
              <a:t>of multiple storage servers.</a:t>
            </a:r>
          </a:p>
          <a:p>
            <a:r>
              <a:rPr lang="en-US" baseline="0" dirty="0" smtClean="0"/>
              <a:t>However, as we scale out the storage systems, failures become very common.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So </a:t>
            </a:r>
            <a:r>
              <a:rPr lang="en-US" baseline="0" dirty="0" smtClean="0"/>
              <a:t>it’s important to provide fault tolerance guarantees, including</a:t>
            </a:r>
          </a:p>
          <a:p>
            <a:r>
              <a:rPr lang="en-US" baseline="0" dirty="0" smtClean="0"/>
              <a:t>availability, which means that data remains accessible under failures </a:t>
            </a:r>
            <a:endParaRPr lang="en-US" baseline="0" dirty="0" smtClean="0"/>
          </a:p>
          <a:p>
            <a:r>
              <a:rPr lang="en-US" baseline="0" dirty="0" smtClean="0"/>
              <a:t>and </a:t>
            </a:r>
            <a:r>
              <a:rPr lang="en-US" baseline="0" dirty="0" smtClean="0"/>
              <a:t>durability, which means there is no data loss even under failures.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erasure coding becomes a promising redundancy technique for distributed storage systems to achieve fault tolerance with low storage overhead.</a:t>
            </a:r>
          </a:p>
          <a:p>
            <a:r>
              <a:rPr lang="en-US" baseline="0" dirty="0" smtClean="0"/>
              <a:t>Large companies such as Google, Azure and Facebook reported to deploy erasure coding so as to reduce the storage overhead. </a:t>
            </a:r>
          </a:p>
          <a:p>
            <a:r>
              <a:rPr lang="en-US" baseline="0" dirty="0" smtClean="0"/>
              <a:t>For example, azure reduces redundancy from 3x, which is introduced by replication, to 1.33x, which is introduced by erasure coding.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9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 smtClean="0"/>
              <a:t>OpenEC</a:t>
            </a:r>
            <a:r>
              <a:rPr lang="en-US" baseline="0" dirty="0" smtClean="0"/>
              <a:t> </a:t>
            </a:r>
            <a:r>
              <a:rPr lang="en-US" baseline="0" dirty="0" smtClean="0"/>
              <a:t>runs as a middleware between DSS and clients. </a:t>
            </a:r>
            <a:r>
              <a:rPr lang="en-US" baseline="0" dirty="0" smtClean="0"/>
              <a:t>And we write more than 7000 </a:t>
            </a:r>
            <a:r>
              <a:rPr lang="en-US" baseline="0" dirty="0" err="1" smtClean="0"/>
              <a:t>loC.</a:t>
            </a:r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perform coding operations in the units of packets and we use Intel ISA-L for erasure coding. We also use </a:t>
            </a:r>
            <a:r>
              <a:rPr lang="en-US" baseline="0" dirty="0" err="1" smtClean="0"/>
              <a:t>Redis</a:t>
            </a:r>
            <a:r>
              <a:rPr lang="en-US" baseline="0" dirty="0" smtClean="0"/>
              <a:t> for data communication. We integrate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into </a:t>
            </a:r>
            <a:r>
              <a:rPr lang="en-US" baseline="0" dirty="0" smtClean="0"/>
              <a:t>these three popular distributed storage systems. And our integration makes </a:t>
            </a:r>
            <a:r>
              <a:rPr lang="en-US" baseline="0" dirty="0" smtClean="0"/>
              <a:t>less than 450 </a:t>
            </a:r>
            <a:r>
              <a:rPr lang="en-US" baseline="0" dirty="0" smtClean="0"/>
              <a:t>LoC changes. </a:t>
            </a:r>
            <a:r>
              <a:rPr lang="en-US" baseline="0" dirty="0" smtClean="0"/>
              <a:t>This is because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</a:t>
            </a:r>
            <a:r>
              <a:rPr lang="en-US" baseline="0" dirty="0" smtClean="0"/>
              <a:t>deals </a:t>
            </a:r>
            <a:r>
              <a:rPr lang="en-US" baseline="0" dirty="0" smtClean="0"/>
              <a:t>with most of the operations for us. We only need </a:t>
            </a:r>
            <a:r>
              <a:rPr lang="en-US" baseline="0" dirty="0" smtClean="0"/>
              <a:t>to take care of the interfaces with systems and block placement.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62201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evaluate </a:t>
            </a:r>
            <a:r>
              <a:rPr lang="en-US" dirty="0" err="1" smtClean="0"/>
              <a:t>OpenEC</a:t>
            </a:r>
            <a:r>
              <a:rPr lang="en-US" baseline="0" dirty="0" smtClean="0"/>
              <a:t> in </a:t>
            </a:r>
            <a:r>
              <a:rPr lang="en-US" baseline="0" dirty="0" smtClean="0"/>
              <a:t>a local cluster and Amazon EC2. </a:t>
            </a:r>
          </a:p>
          <a:p>
            <a:r>
              <a:rPr lang="en-US" baseline="0" dirty="0" smtClean="0"/>
              <a:t>Local cluster has 16 machines. Each machine has 16 </a:t>
            </a:r>
            <a:r>
              <a:rPr lang="en-US" baseline="0" dirty="0" err="1" smtClean="0"/>
              <a:t>GiB</a:t>
            </a:r>
            <a:r>
              <a:rPr lang="en-US" baseline="0" dirty="0" smtClean="0"/>
              <a:t> RAM and all machines are connected via 10 Gb/s network.</a:t>
            </a:r>
          </a:p>
          <a:p>
            <a:r>
              <a:rPr lang="en-US" baseline="0" dirty="0" smtClean="0"/>
              <a:t>We configure up to 30 instances in Amazon EC2. We choose m5.xlarge for our instance. And all the instances have access to 10 Gb/s network.</a:t>
            </a:r>
          </a:p>
        </p:txBody>
      </p:sp>
    </p:spTree>
    <p:extLst>
      <p:ext uri="{BB962C8B-B14F-4D97-AF65-F5344CB8AC3E}">
        <p14:creationId xmlns:p14="http://schemas.microsoft.com/office/powerpoint/2010/main" val="1669124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first compare </a:t>
            </a:r>
            <a:r>
              <a:rPr lang="en-US" baseline="0" dirty="0" smtClean="0"/>
              <a:t>basic operations </a:t>
            </a:r>
            <a:r>
              <a:rPr lang="en-US" baseline="0" dirty="0" smtClean="0"/>
              <a:t>of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with the original operations in HDFS-3 and HDFS-RAID to see the overhead that added by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x-axis shows operations and y-axis shows the throughput. The </a:t>
            </a:r>
            <a:r>
              <a:rPr lang="en-US" baseline="0" dirty="0" smtClean="0"/>
              <a:t>left </a:t>
            </a:r>
            <a:r>
              <a:rPr lang="en-US" baseline="0" dirty="0" smtClean="0"/>
              <a:t>picture shows that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preserves the original performance </a:t>
            </a:r>
            <a:r>
              <a:rPr lang="en-US" baseline="0" dirty="0" smtClean="0"/>
              <a:t>of writes</a:t>
            </a:r>
            <a:r>
              <a:rPr lang="en-US" baseline="0" dirty="0" smtClean="0"/>
              <a:t>, normal reads and degraded reads in HDFS-3.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 right </a:t>
            </a:r>
            <a:r>
              <a:rPr lang="en-US" baseline="0" dirty="0" smtClean="0"/>
              <a:t>picture shows that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out-performs HDFS-RAID in offline </a:t>
            </a:r>
            <a:r>
              <a:rPr lang="en-US" baseline="0" dirty="0" smtClean="0"/>
              <a:t>encoding while preserves the performance of full-node recovery. </a:t>
            </a:r>
            <a:endParaRPr lang="en-US" baseline="0" dirty="0" smtClean="0"/>
          </a:p>
          <a:p>
            <a:r>
              <a:rPr lang="en-US" baseline="0" dirty="0" smtClean="0"/>
              <a:t>This is because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has simpler workflow for offline encoding. Please refer to our paper for more details.</a:t>
            </a:r>
          </a:p>
        </p:txBody>
      </p:sp>
    </p:spTree>
    <p:extLst>
      <p:ext uri="{BB962C8B-B14F-4D97-AF65-F5344CB8AC3E}">
        <p14:creationId xmlns:p14="http://schemas.microsoft.com/office/powerpoint/2010/main" val="1513905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To </a:t>
            </a:r>
            <a:r>
              <a:rPr lang="en-US" baseline="0" dirty="0" smtClean="0"/>
              <a:t>figure out the overhead of ECDAG in computing, we compare the computation performance between codes implemented by ISA-L and by </a:t>
            </a:r>
            <a:r>
              <a:rPr lang="en-US" baseline="0" dirty="0" smtClean="0"/>
              <a:t>ECDAG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x-axis </a:t>
            </a:r>
            <a:r>
              <a:rPr lang="en-US" baseline="0" dirty="0" smtClean="0"/>
              <a:t>shows </a:t>
            </a:r>
            <a:r>
              <a:rPr lang="en-US" baseline="0" dirty="0" smtClean="0"/>
              <a:t>different </a:t>
            </a:r>
            <a:r>
              <a:rPr lang="en-US" baseline="0" dirty="0" smtClean="0"/>
              <a:t>n and k </a:t>
            </a:r>
            <a:r>
              <a:rPr lang="en-US" baseline="0" dirty="0" smtClean="0"/>
              <a:t>for RS Code, the y-axis </a:t>
            </a:r>
            <a:r>
              <a:rPr lang="en-US" baseline="0" dirty="0" smtClean="0"/>
              <a:t>shows </a:t>
            </a:r>
            <a:r>
              <a:rPr lang="en-US" baseline="0" dirty="0" smtClean="0"/>
              <a:t>throughput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Our experiment shows that ECDAG computation is 29%-38% lower than the ISA-L computation in encoding while decoding performance is preserved for single failures. </a:t>
            </a:r>
            <a:endParaRPr lang="en-US" baseline="0" dirty="0" smtClean="0"/>
          </a:p>
          <a:p>
            <a:r>
              <a:rPr lang="en-US" baseline="0" dirty="0" smtClean="0"/>
              <a:t>This is </a:t>
            </a:r>
            <a:r>
              <a:rPr lang="en-US" baseline="0" dirty="0" err="1" smtClean="0"/>
              <a:t>bacause</a:t>
            </a:r>
            <a:r>
              <a:rPr lang="en-US" baseline="0" dirty="0" smtClean="0"/>
              <a:t> in encoding, there are more computing tasks and we need time to get out coefficients from tasks and initialize the computation.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However</a:t>
            </a:r>
            <a:r>
              <a:rPr lang="en-US" baseline="0" dirty="0" smtClean="0"/>
              <a:t>, as computation is not the bottleneck in our </a:t>
            </a:r>
            <a:r>
              <a:rPr lang="en-US" baseline="0" dirty="0" smtClean="0"/>
              <a:t>machines. It </a:t>
            </a:r>
            <a:r>
              <a:rPr lang="en-US" baseline="0" dirty="0" smtClean="0"/>
              <a:t>has limited influence for the overall performance of basic operations.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507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/>
              <a:t>also validate whether ECDAG can support general erasure coding </a:t>
            </a:r>
            <a:r>
              <a:rPr lang="en-US" dirty="0" smtClean="0"/>
              <a:t>solutions </a:t>
            </a:r>
            <a:r>
              <a:rPr lang="en-US" dirty="0" smtClean="0"/>
              <a:t>by comparing</a:t>
            </a:r>
            <a:r>
              <a:rPr lang="en-US" baseline="0" dirty="0" smtClean="0"/>
              <a:t> the repair performance of six </a:t>
            </a:r>
            <a:r>
              <a:rPr lang="en-US" baseline="0" dirty="0" smtClean="0"/>
              <a:t>state-of-the-art </a:t>
            </a:r>
            <a:r>
              <a:rPr lang="en-US" baseline="0" dirty="0" smtClean="0"/>
              <a:t>erasure coding designs, including RS Code, LRC, Butterfly Code, MISER, PPR, repair pipelining and </a:t>
            </a:r>
            <a:r>
              <a:rPr lang="en-US" baseline="0" dirty="0" smtClean="0"/>
              <a:t>double regenerating code.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Our </a:t>
            </a:r>
            <a:r>
              <a:rPr lang="en-US" baseline="0" dirty="0" smtClean="0"/>
              <a:t>results show that the performance preserves the theoretical gains in network-bound environments.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607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then show the performance of our repair optimization via pipelining the ECDAGs. X-axis is different </a:t>
            </a:r>
            <a:r>
              <a:rPr lang="en-US" baseline="0" dirty="0" smtClean="0"/>
              <a:t>n and k </a:t>
            </a:r>
            <a:r>
              <a:rPr lang="en-US" baseline="0" dirty="0" smtClean="0"/>
              <a:t>of RS Code. y-axis is repair throughput. Our </a:t>
            </a:r>
            <a:r>
              <a:rPr lang="en-US" baseline="0" dirty="0" smtClean="0"/>
              <a:t>result shows </a:t>
            </a:r>
            <a:r>
              <a:rPr lang="en-US" baseline="0" dirty="0" smtClean="0"/>
              <a:t>that repair throughput is </a:t>
            </a:r>
            <a:r>
              <a:rPr lang="en-US" baseline="0" dirty="0" smtClean="0"/>
              <a:t>improved </a:t>
            </a:r>
            <a:r>
              <a:rPr lang="en-US" baseline="0" dirty="0" smtClean="0"/>
              <a:t>by </a:t>
            </a:r>
            <a:r>
              <a:rPr lang="en-US" baseline="0" dirty="0" smtClean="0"/>
              <a:t>up to 82</a:t>
            </a:r>
            <a:r>
              <a:rPr lang="en-US" baseline="0" dirty="0" smtClean="0"/>
              <a:t>% in a hierarchical topology via our automated ECDAG customization.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610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Finally we examine the scalability of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in amazon EC2 cluster. Our results show that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scales well as the number of instances </a:t>
            </a:r>
            <a:r>
              <a:rPr lang="en-US" baseline="0" dirty="0" smtClean="0"/>
              <a:t>increases.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032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To conclude, we propose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, which is a unified and configurable framework for flexible erasure coding management.</a:t>
            </a:r>
          </a:p>
          <a:p>
            <a:r>
              <a:rPr lang="en-US" baseline="0" dirty="0" smtClean="0"/>
              <a:t>We consider integrating it with more systems such as </a:t>
            </a:r>
            <a:r>
              <a:rPr lang="en-US" baseline="0" dirty="0" err="1" smtClean="0"/>
              <a:t>Ceph</a:t>
            </a:r>
            <a:r>
              <a:rPr lang="en-US" baseline="0" dirty="0" smtClean="0"/>
              <a:t>, Swift in our future work.</a:t>
            </a:r>
          </a:p>
          <a:p>
            <a:r>
              <a:rPr lang="en-US" baseline="0" dirty="0" smtClean="0"/>
              <a:t>We are also interested in combining it with software-defined storage for better configurability.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open source our code in our project website. verifications and extensions are also welcome.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705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624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68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is erasure</a:t>
            </a:r>
            <a:r>
              <a:rPr lang="en-US" baseline="0" dirty="0" smtClean="0"/>
              <a:t> coding? Basically, there are two configurable parameters k and n where k is less than n.</a:t>
            </a:r>
          </a:p>
          <a:p>
            <a:r>
              <a:rPr lang="en-US" baseline="0" dirty="0" smtClean="0"/>
              <a:t>We divide data into a collection of fixed size pieces which we call as data blocks. We encode the k blocks into </a:t>
            </a:r>
            <a:r>
              <a:rPr lang="en-US" baseline="0" dirty="0" smtClean="0"/>
              <a:t>n-k parity blocks.</a:t>
            </a:r>
          </a:p>
          <a:p>
            <a:r>
              <a:rPr lang="en-US" baseline="0" dirty="0" smtClean="0"/>
              <a:t>We call these n blocks as a coding group.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After encoding, we distribute the n erasure-coded blocks to n storage nodes.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Erasure coding has the feature that any k out of n blocks can recover the original file data.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In this </a:t>
            </a:r>
            <a:r>
              <a:rPr lang="en-US" baseline="0" dirty="0" smtClean="0"/>
              <a:t>example we divide the file into two blocks and encode them into 4 </a:t>
            </a:r>
            <a:r>
              <a:rPr lang="en-US" baseline="0" dirty="0" smtClean="0"/>
              <a:t>erasure-coded blocks. After that we distributed them to 4 storage nodes. We can know that any two blocks can </a:t>
            </a:r>
            <a:r>
              <a:rPr lang="en-US" baseline="0" dirty="0" err="1" smtClean="0"/>
              <a:t>recontruct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orignal</a:t>
            </a:r>
            <a:r>
              <a:rPr lang="en-US" baseline="0" dirty="0" smtClean="0"/>
              <a:t> file data.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7758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109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519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337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27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When it comes to deployment of erasure codes, </a:t>
            </a:r>
            <a:r>
              <a:rPr lang="en-US" baseline="0" dirty="0" smtClean="0"/>
              <a:t>RS </a:t>
            </a:r>
            <a:r>
              <a:rPr lang="en-US" baseline="0" dirty="0" smtClean="0"/>
              <a:t>Codes become the most popular </a:t>
            </a:r>
            <a:r>
              <a:rPr lang="en-US" baseline="0" dirty="0" smtClean="0"/>
              <a:t>codes as they are storage optimal and have general configuration for n and k.</a:t>
            </a:r>
            <a:endParaRPr lang="en-US" baseline="0" dirty="0" smtClean="0"/>
          </a:p>
          <a:p>
            <a:r>
              <a:rPr lang="en-US" baseline="0" dirty="0" smtClean="0"/>
              <a:t>However</a:t>
            </a:r>
            <a:r>
              <a:rPr lang="en-US" baseline="0" dirty="0" smtClean="0"/>
              <a:t>, </a:t>
            </a:r>
            <a:r>
              <a:rPr lang="en-US" baseline="0" dirty="0" smtClean="0"/>
              <a:t>RS Codes have </a:t>
            </a:r>
            <a:r>
              <a:rPr lang="en-US" baseline="0" dirty="0" smtClean="0"/>
              <a:t>the draw back of high repair penalty because we need to download </a:t>
            </a:r>
            <a:r>
              <a:rPr lang="en-US" baseline="0" dirty="0" smtClean="0"/>
              <a:t>k blocks across </a:t>
            </a:r>
            <a:r>
              <a:rPr lang="en-US" baseline="0" dirty="0" smtClean="0"/>
              <a:t>network to repair a </a:t>
            </a:r>
            <a:r>
              <a:rPr lang="en-US" baseline="0" dirty="0" smtClean="0"/>
              <a:t>single lost </a:t>
            </a:r>
            <a:r>
              <a:rPr lang="en-US" baseline="0" dirty="0" smtClean="0"/>
              <a:t>block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Thus, many repair-optimal erasure codes are proposed, including regenerating codes, locally repairable codes and double regenerating codes.</a:t>
            </a:r>
          </a:p>
          <a:p>
            <a:r>
              <a:rPr lang="en-US" baseline="0" dirty="0" smtClean="0"/>
              <a:t>These codes improve repair performance by minimizing repair traffic.</a:t>
            </a:r>
          </a:p>
          <a:p>
            <a:r>
              <a:rPr lang="en-US" baseline="0" dirty="0" smtClean="0"/>
              <a:t>There </a:t>
            </a:r>
            <a:r>
              <a:rPr lang="en-US" baseline="0" dirty="0" smtClean="0"/>
              <a:t>are also research works to design repair efficient algorithms that works for general codes, such as partial-parallel-repair algorithm and repair pipelining algorithm. The main idea of these </a:t>
            </a:r>
            <a:r>
              <a:rPr lang="en-US" baseline="0" dirty="0" smtClean="0"/>
              <a:t>algorithms </a:t>
            </a:r>
            <a:r>
              <a:rPr lang="en-US" baseline="0" dirty="0" smtClean="0"/>
              <a:t>is to divide the repair operation into small partial operations and </a:t>
            </a:r>
            <a:r>
              <a:rPr lang="en-US" baseline="0" dirty="0" smtClean="0"/>
              <a:t>parallelize </a:t>
            </a:r>
            <a:r>
              <a:rPr lang="en-US" baseline="0" dirty="0" smtClean="0"/>
              <a:t>those operations to improve the repair performance.</a:t>
            </a:r>
          </a:p>
        </p:txBody>
      </p:sp>
    </p:spTree>
    <p:extLst>
      <p:ext uri="{BB962C8B-B14F-4D97-AF65-F5344CB8AC3E}">
        <p14:creationId xmlns:p14="http://schemas.microsoft.com/office/powerpoint/2010/main" val="607662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However, deploying these erasure coding solutions in </a:t>
            </a:r>
            <a:r>
              <a:rPr lang="en-US" baseline="0" dirty="0" smtClean="0"/>
              <a:t>distributed </a:t>
            </a:r>
            <a:r>
              <a:rPr lang="en-US" baseline="0" dirty="0" smtClean="0"/>
              <a:t>storage systems is a daunting task because currently erasure coding framework in distributed storage systems is tightly coupled with the system </a:t>
            </a:r>
            <a:r>
              <a:rPr lang="en-US" baseline="0" dirty="0" err="1" smtClean="0"/>
              <a:t>workflow,such</a:t>
            </a:r>
            <a:r>
              <a:rPr lang="en-US" baseline="0" dirty="0" smtClean="0"/>
              <a:t> </a:t>
            </a:r>
            <a:r>
              <a:rPr lang="en-US" baseline="0" dirty="0" smtClean="0"/>
              <a:t>as read or write path. </a:t>
            </a:r>
            <a:endParaRPr lang="en-US" baseline="0" dirty="0" smtClean="0"/>
          </a:p>
          <a:p>
            <a:r>
              <a:rPr lang="en-US" baseline="0" dirty="0" smtClean="0"/>
              <a:t>So</a:t>
            </a:r>
            <a:r>
              <a:rPr lang="en-US" baseline="0" dirty="0" smtClean="0"/>
              <a:t>, we need to </a:t>
            </a:r>
            <a:r>
              <a:rPr lang="en-US" baseline="0" dirty="0" smtClean="0"/>
              <a:t>re-engineer </a:t>
            </a:r>
            <a:r>
              <a:rPr lang="en-US" baseline="0" dirty="0" smtClean="0"/>
              <a:t>the workflow to deploy our solutions. </a:t>
            </a:r>
            <a:endParaRPr lang="en-US" baseline="0" dirty="0" smtClean="0"/>
          </a:p>
          <a:p>
            <a:r>
              <a:rPr lang="en-US" baseline="0" dirty="0" smtClean="0"/>
              <a:t>And </a:t>
            </a:r>
            <a:r>
              <a:rPr lang="en-US" baseline="0" dirty="0" smtClean="0"/>
              <a:t>different system has different </a:t>
            </a:r>
            <a:r>
              <a:rPr lang="en-US" baseline="0" dirty="0" smtClean="0"/>
              <a:t>implementations. So </a:t>
            </a:r>
            <a:r>
              <a:rPr lang="en-US" baseline="0" dirty="0" smtClean="0"/>
              <a:t>it's hard to generalize the erasure coding design for different distributed storage systems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example, in our previous work, we deployed double regenerating code into </a:t>
            </a:r>
            <a:r>
              <a:rPr lang="en-US" baseline="0" dirty="0" smtClean="0"/>
              <a:t>HDFS-RAID by modifying more than 4 thousand lines of code in it because we change the whole workflow of repair operation.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figure out what limit us to deploy new erasure coding solutions in more </a:t>
            </a:r>
            <a:r>
              <a:rPr lang="en-US" baseline="0" dirty="0" smtClean="0"/>
              <a:t>Distributed storage systems, </a:t>
            </a:r>
            <a:r>
              <a:rPr lang="en-US" baseline="0" dirty="0" smtClean="0"/>
              <a:t>we review 6 distributed storage systems, including HDFS-RAID, Hadoop 3 HDFS, QFS, Tahoe-LAFS, </a:t>
            </a:r>
            <a:r>
              <a:rPr lang="en-US" baseline="0" dirty="0" err="1" smtClean="0"/>
              <a:t>Ceph</a:t>
            </a:r>
            <a:r>
              <a:rPr lang="en-US" baseline="0" dirty="0" smtClean="0"/>
              <a:t> and OpenStack Swift.</a:t>
            </a:r>
          </a:p>
        </p:txBody>
      </p:sp>
    </p:spTree>
    <p:extLst>
      <p:ext uri="{BB962C8B-B14F-4D97-AF65-F5344CB8AC3E}">
        <p14:creationId xmlns:p14="http://schemas.microsoft.com/office/powerpoint/2010/main" val="129311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</a:t>
            </a:r>
            <a:r>
              <a:rPr lang="en-US" baseline="0" dirty="0" smtClean="0"/>
              <a:t>find </a:t>
            </a:r>
            <a:r>
              <a:rPr lang="en-US" baseline="0" dirty="0" smtClean="0"/>
              <a:t>two main </a:t>
            </a:r>
            <a:r>
              <a:rPr lang="en-US" baseline="0" dirty="0" smtClean="0"/>
              <a:t>limitations in current erasure coding frameworks in distributed storage systems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First, </a:t>
            </a:r>
            <a:r>
              <a:rPr lang="en-US" baseline="0" dirty="0" err="1" smtClean="0"/>
              <a:t>exsiting</a:t>
            </a:r>
            <a:r>
              <a:rPr lang="en-US" baseline="0" dirty="0" smtClean="0"/>
              <a:t> distributed storage systems only provide interfaces for basic encoding/decoding operations while most of them do not provide interfaces for adding erasure codes with sub-</a:t>
            </a:r>
            <a:r>
              <a:rPr lang="en-US" baseline="0" dirty="0" err="1" smtClean="0"/>
              <a:t>packetization</a:t>
            </a:r>
            <a:r>
              <a:rPr lang="en-US" baseline="0" dirty="0" smtClean="0"/>
              <a:t>, which is required in the designing of regenerating codes.</a:t>
            </a:r>
            <a:endParaRPr lang="en-US" baseline="0" dirty="0" smtClean="0"/>
          </a:p>
          <a:p>
            <a:r>
              <a:rPr lang="en-US" baseline="0" dirty="0" smtClean="0"/>
              <a:t>(As </a:t>
            </a:r>
            <a:r>
              <a:rPr lang="en-US" baseline="0" dirty="0" smtClean="0"/>
              <a:t>far as we know, only </a:t>
            </a:r>
            <a:r>
              <a:rPr lang="en-US" baseline="0" dirty="0" smtClean="0"/>
              <a:t>recently </a:t>
            </a:r>
            <a:r>
              <a:rPr lang="en-US" baseline="0" dirty="0" err="1" smtClean="0"/>
              <a:t>Ceph</a:t>
            </a:r>
            <a:r>
              <a:rPr lang="en-US" baseline="0" dirty="0" smtClean="0"/>
              <a:t> introduced </a:t>
            </a:r>
            <a:r>
              <a:rPr lang="en-US" baseline="0" dirty="0" smtClean="0"/>
              <a:t>sub-</a:t>
            </a:r>
            <a:r>
              <a:rPr lang="en-US" baseline="0" dirty="0" err="1" smtClean="0"/>
              <a:t>packetization</a:t>
            </a:r>
            <a:r>
              <a:rPr lang="en-US" baseline="0" dirty="0" smtClean="0"/>
              <a:t> into their master </a:t>
            </a:r>
            <a:r>
              <a:rPr lang="en-US" baseline="0" dirty="0" smtClean="0"/>
              <a:t>codebase </a:t>
            </a:r>
            <a:r>
              <a:rPr lang="en-US" baseline="0" dirty="0" smtClean="0"/>
              <a:t>while other system does not support this feature</a:t>
            </a:r>
            <a:r>
              <a:rPr lang="en-US" baseline="0" dirty="0" smtClean="0"/>
              <a:t>.)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Second, current systems do not provide interface to configure erasure coding workflows and the placement of coding operations, which makes it hard to design repair algorithm.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For </a:t>
            </a:r>
            <a:r>
              <a:rPr lang="en-US" baseline="0" dirty="0" smtClean="0"/>
              <a:t>example, distributed storage </a:t>
            </a:r>
            <a:r>
              <a:rPr lang="en-US" baseline="0" dirty="0" smtClean="0"/>
              <a:t>systems </a:t>
            </a:r>
            <a:r>
              <a:rPr lang="en-US" baseline="0" dirty="0" smtClean="0"/>
              <a:t>usually </a:t>
            </a:r>
            <a:r>
              <a:rPr lang="en-US" baseline="0" dirty="0" smtClean="0"/>
              <a:t>deploy </a:t>
            </a:r>
            <a:r>
              <a:rPr lang="en-US" baseline="0" dirty="0" smtClean="0"/>
              <a:t>repair operation in a fetch-and-compute manner, which let a repair node to download available blocks so as to repair </a:t>
            </a:r>
            <a:r>
              <a:rPr lang="en-US" baseline="0" dirty="0" smtClean="0"/>
              <a:t>the lost </a:t>
            </a:r>
            <a:r>
              <a:rPr lang="en-US" baseline="0" dirty="0" smtClean="0"/>
              <a:t>block. This makes it difficult for us to deploy algorithms such as repair pipelining.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It </a:t>
            </a:r>
            <a:r>
              <a:rPr lang="en-US" baseline="0" dirty="0" smtClean="0"/>
              <a:t>divide the repair operation into many partial operations and perform the partial operations in parallel to improve the performance. Lack of interfaces in distributed storage system, we can only </a:t>
            </a:r>
            <a:r>
              <a:rPr lang="en-US" baseline="0" dirty="0" smtClean="0"/>
              <a:t>re-engineer </a:t>
            </a:r>
            <a:r>
              <a:rPr lang="en-US" baseline="0" dirty="0" smtClean="0"/>
              <a:t>the system workflow to examine </a:t>
            </a:r>
            <a:r>
              <a:rPr lang="en-US" baseline="0" dirty="0" smtClean="0"/>
              <a:t>such algorithms.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So these limitations motivate us to design the new framework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65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baseline="0" dirty="0" smtClean="0"/>
              <a:t> is a </a:t>
            </a:r>
            <a:r>
              <a:rPr lang="en-US" baseline="0" dirty="0" smtClean="0"/>
              <a:t>new framework that provides unified </a:t>
            </a:r>
            <a:r>
              <a:rPr lang="en-US" baseline="0" dirty="0" smtClean="0"/>
              <a:t>and configurable </a:t>
            </a:r>
            <a:r>
              <a:rPr lang="en-US" baseline="0" dirty="0" smtClean="0"/>
              <a:t>erasure coding management in </a:t>
            </a:r>
            <a:r>
              <a:rPr lang="en-US" baseline="0" dirty="0" smtClean="0"/>
              <a:t>distributed storage systems.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To </a:t>
            </a:r>
            <a:r>
              <a:rPr lang="en-US" baseline="0" dirty="0" smtClean="0"/>
              <a:t>decouple erasure coding management from system workflows, we propose ECDAG, which is a directed acyclic graph abstraction that can be used to design general erasure coding solutions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prototype our </a:t>
            </a:r>
            <a:r>
              <a:rPr lang="en-US" baseline="0" dirty="0" err="1" smtClean="0"/>
              <a:t>OpenEC</a:t>
            </a:r>
            <a:r>
              <a:rPr lang="en-US" baseline="0" dirty="0" smtClean="0"/>
              <a:t> on HDFS-RAID, Hadoop 3 HDFS and QFS </a:t>
            </a:r>
            <a:r>
              <a:rPr lang="en-US" baseline="0" dirty="0" smtClean="0"/>
              <a:t>with minimal </a:t>
            </a:r>
            <a:r>
              <a:rPr lang="en-US" baseline="0" dirty="0" smtClean="0"/>
              <a:t>code changes.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also evaluate our </a:t>
            </a:r>
            <a:r>
              <a:rPr lang="en-US" baseline="0" dirty="0" smtClean="0"/>
              <a:t>prototype on a </a:t>
            </a:r>
            <a:r>
              <a:rPr lang="en-US" baseline="0" dirty="0" smtClean="0"/>
              <a:t>local </a:t>
            </a:r>
            <a:r>
              <a:rPr lang="en-US" baseline="0" dirty="0" smtClean="0"/>
              <a:t>cluster and </a:t>
            </a:r>
            <a:r>
              <a:rPr lang="en-US" baseline="0" dirty="0" smtClean="0"/>
              <a:t>Amazon </a:t>
            </a:r>
            <a:r>
              <a:rPr lang="en-US" baseline="0" dirty="0" smtClean="0"/>
              <a:t>EC2.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673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  <a:r>
              <a:rPr lang="en-US" baseline="0" dirty="0" smtClean="0"/>
              <a:t> I introduce the ECDAG abstraction.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consider (n, k) code. </a:t>
            </a:r>
            <a:endParaRPr lang="en-US" dirty="0" smtClean="0"/>
          </a:p>
          <a:p>
            <a:r>
              <a:rPr lang="en-US" baseline="0" dirty="0" smtClean="0"/>
              <a:t>We </a:t>
            </a:r>
            <a:r>
              <a:rPr lang="en-US" baseline="0" dirty="0" smtClean="0"/>
              <a:t>call the original blocks as data blocks in a coding group and we index them from 0 to k-1. We call the remaining n-k blocks as parity blocks and we index them from k to n-1. ECDAG also support virtual blocks with index no less than n. </a:t>
            </a:r>
            <a:r>
              <a:rPr lang="en-US" baseline="0" dirty="0" smtClean="0"/>
              <a:t>They </a:t>
            </a:r>
            <a:r>
              <a:rPr lang="en-US" baseline="0" dirty="0" smtClean="0"/>
              <a:t>can be the temporary blocks for intermediate </a:t>
            </a:r>
            <a:r>
              <a:rPr lang="en-US" baseline="0" dirty="0" smtClean="0"/>
              <a:t>computations and they will not be stored.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ECDAG is </a:t>
            </a:r>
            <a:r>
              <a:rPr lang="en-US" baseline="0" dirty="0" smtClean="0"/>
              <a:t>a directed acyclic graph that can be used to define an encoding operation or </a:t>
            </a:r>
            <a:r>
              <a:rPr lang="en-US" baseline="0" dirty="0" smtClean="0"/>
              <a:t>a decoding </a:t>
            </a:r>
            <a:r>
              <a:rPr lang="en-US" baseline="0" dirty="0" smtClean="0"/>
              <a:t>operation. </a:t>
            </a:r>
          </a:p>
          <a:p>
            <a:r>
              <a:rPr lang="en-US" baseline="0" dirty="0" smtClean="0"/>
              <a:t>The vertex in the graph refers to a block in a coding group. An edge from vertex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to vertex j means block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is an input to the linear combination of block j.</a:t>
            </a:r>
          </a:p>
          <a:p>
            <a:r>
              <a:rPr lang="en-US" baseline="0" dirty="0" smtClean="0"/>
              <a:t>And each edge is associated with a coding coefficient.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23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</a:t>
            </a:r>
            <a:r>
              <a:rPr lang="en-US" baseline="0" dirty="0" smtClean="0"/>
              <a:t> me show you some examples.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We consider (5, 4) RS Code.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ECDAG </a:t>
            </a:r>
            <a:r>
              <a:rPr lang="en-US" baseline="0" dirty="0" smtClean="0"/>
              <a:t>defines encoding </a:t>
            </a:r>
            <a:r>
              <a:rPr lang="en-US" baseline="0" dirty="0" smtClean="0"/>
              <a:t>operation which means parity block 4 is a linear combination of the four data blocks.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we suppose the block0 is </a:t>
            </a:r>
            <a:r>
              <a:rPr lang="en-US" baseline="0" dirty="0" smtClean="0"/>
              <a:t>lost. Then the second ECDAG </a:t>
            </a:r>
            <a:r>
              <a:rPr lang="en-US" baseline="0" dirty="0" smtClean="0"/>
              <a:t>defines the decoding </a:t>
            </a:r>
            <a:r>
              <a:rPr lang="en-US" baseline="0" dirty="0" smtClean="0"/>
              <a:t>operation, which means block0 can be computed from other available blocks.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In traditional </a:t>
            </a:r>
            <a:r>
              <a:rPr lang="en-US" baseline="0" dirty="0" smtClean="0"/>
              <a:t>approach, </a:t>
            </a:r>
            <a:r>
              <a:rPr lang="en-US" baseline="0" dirty="0" smtClean="0"/>
              <a:t>designers </a:t>
            </a:r>
            <a:r>
              <a:rPr lang="en-US" baseline="0" dirty="0" smtClean="0"/>
              <a:t>usually </a:t>
            </a:r>
            <a:r>
              <a:rPr lang="en-US" baseline="0" dirty="0" smtClean="0"/>
              <a:t>configure the coding </a:t>
            </a:r>
            <a:r>
              <a:rPr lang="en-US" baseline="0" dirty="0" smtClean="0"/>
              <a:t>coefficients for encoding and decoding method.</a:t>
            </a:r>
            <a:endParaRPr lang="en-US" baseline="0" dirty="0" smtClean="0"/>
          </a:p>
          <a:p>
            <a:r>
              <a:rPr lang="en-US" baseline="0" dirty="0" smtClean="0"/>
              <a:t>However, </a:t>
            </a:r>
            <a:r>
              <a:rPr lang="en-US" baseline="0" dirty="0" smtClean="0"/>
              <a:t>ECDAG can </a:t>
            </a:r>
            <a:r>
              <a:rPr lang="en-US" baseline="0" dirty="0" smtClean="0"/>
              <a:t>flexibly describe </a:t>
            </a:r>
            <a:r>
              <a:rPr lang="en-US" baseline="0" dirty="0" smtClean="0"/>
              <a:t>the whole workflow. Let me show you </a:t>
            </a:r>
            <a:r>
              <a:rPr lang="en-US" baseline="0" dirty="0" smtClean="0"/>
              <a:t>another example of PPR.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We first compute in parallel the partially decoded virtual blocks 5 and 6 from 1 and 2 and from 3 and 4, respectively. We then compute 0 from 5 and 6</a:t>
            </a:r>
            <a:endParaRPr lang="en-US" baseline="0" dirty="0" smtClean="0"/>
          </a:p>
          <a:p>
            <a:r>
              <a:rPr lang="en-US" baseline="0" dirty="0" smtClean="0"/>
              <a:t>This shows that we can flexibly configure coding operations by constructing different ECDAGs, which is not feasible in current distributed storage system.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97002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938472" y="6537326"/>
            <a:ext cx="2844059" cy="320675"/>
          </a:xfr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35DD5A66-9C2F-42FF-B09E-B62E67AA14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86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720C1-C97C-4A95-8CC7-E9C91CBF4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9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9E9CD-6400-4048-A621-93BAB80D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5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52400"/>
            <a:ext cx="10969943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47801"/>
            <a:ext cx="10969943" cy="4678364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938472" y="6537326"/>
            <a:ext cx="2844059" cy="320675"/>
          </a:xfrm>
          <a:ln/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57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3C469-7C95-4280-A06B-E0B75510F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3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C131-9A15-4746-A2F6-35F31BCF5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8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AF1C9-0564-4621-92FB-D00C85A93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E25E5-12CD-4826-A5AF-2C98E7658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3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9D020-3E06-4B10-9F51-23473D21C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F5AF-EDEE-436D-9ACF-174E09867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DACC-B398-4434-9A27-1DB8A0412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5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441" y="274638"/>
            <a:ext cx="1096994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441" y="1600201"/>
            <a:ext cx="1096994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441" y="6400801"/>
            <a:ext cx="7414869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5325" y="6400801"/>
            <a:ext cx="2844059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C80DFAE-88B7-49D3-8F2D-B101E877E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5000"/>
        </a:lnSpc>
        <a:spcBef>
          <a:spcPct val="5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6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1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adslab.cse.cuhk.edu.hk/software/ecpipe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4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52600"/>
            <a:ext cx="12188825" cy="1771651"/>
          </a:xfrm>
        </p:spPr>
        <p:txBody>
          <a:bodyPr/>
          <a:lstStyle/>
          <a:p>
            <a:r>
              <a:rPr lang="en-US" sz="3600" dirty="0" err="1" smtClean="0"/>
              <a:t>OpenEC</a:t>
            </a:r>
            <a:r>
              <a:rPr lang="en-US" sz="3600" dirty="0" smtClean="0"/>
              <a:t>: Toward Unified and Configurable </a:t>
            </a:r>
            <a:br>
              <a:rPr lang="en-US" sz="3600" dirty="0" smtClean="0"/>
            </a:br>
            <a:r>
              <a:rPr lang="en-US" sz="3600" dirty="0" smtClean="0"/>
              <a:t>Erasure Coding Management in </a:t>
            </a:r>
            <a:br>
              <a:rPr lang="en-US" sz="3600" dirty="0" smtClean="0"/>
            </a:br>
            <a:r>
              <a:rPr lang="en-US" sz="3600" dirty="0" smtClean="0"/>
              <a:t>Distributed Storage Systems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294" y="3962400"/>
            <a:ext cx="11376237" cy="2133600"/>
          </a:xfrm>
        </p:spPr>
        <p:txBody>
          <a:bodyPr/>
          <a:lstStyle/>
          <a:p>
            <a:r>
              <a:rPr lang="en-US" dirty="0" smtClean="0"/>
              <a:t>Xiaolu Li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 err="1" smtClean="0"/>
              <a:t>Runhui</a:t>
            </a:r>
            <a:r>
              <a:rPr lang="en-US" dirty="0" smtClean="0"/>
              <a:t> Li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/>
              <a:t>Patrick P. C. </a:t>
            </a:r>
            <a:r>
              <a:rPr lang="en-US" dirty="0" smtClean="0"/>
              <a:t>Lee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 err="1" smtClean="0"/>
              <a:t>Yuchong</a:t>
            </a:r>
            <a:r>
              <a:rPr lang="en-US" dirty="0" smtClean="0"/>
              <a:t> Hu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The Chinese University of Hong Kong</a:t>
            </a:r>
            <a:r>
              <a:rPr lang="en-US" sz="2400" baseline="30000" dirty="0" smtClean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err="1" smtClean="0"/>
              <a:t>Huazhong</a:t>
            </a:r>
            <a:r>
              <a:rPr lang="en-US" sz="2400" dirty="0" smtClean="0"/>
              <a:t> University of Science and Technology</a:t>
            </a:r>
            <a:r>
              <a:rPr lang="en-US" sz="2400" baseline="30000" dirty="0" smtClean="0"/>
              <a:t>2</a:t>
            </a:r>
            <a:endParaRPr lang="en-US" sz="2400" dirty="0"/>
          </a:p>
          <a:p>
            <a:r>
              <a:rPr lang="en-US" sz="2400" dirty="0" smtClean="0"/>
              <a:t>USENIX FAST 2019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DD5A66-9C2F-42FF-B09E-B62E67AA14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Picture 4" descr="CUH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1612" y="54037"/>
            <a:ext cx="1744343" cy="93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96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47801"/>
            <a:ext cx="10969943" cy="1570386"/>
          </a:xfrm>
        </p:spPr>
        <p:txBody>
          <a:bodyPr/>
          <a:lstStyle/>
          <a:p>
            <a:r>
              <a:rPr lang="en-US" dirty="0" smtClean="0"/>
              <a:t>ECDAGs for regenerating codes </a:t>
            </a:r>
            <a:r>
              <a:rPr lang="en-US" sz="1600" dirty="0" smtClean="0"/>
              <a:t>[</a:t>
            </a:r>
            <a:r>
              <a:rPr lang="en-US" sz="1600" dirty="0" err="1" smtClean="0"/>
              <a:t>Dimakis</a:t>
            </a:r>
            <a:r>
              <a:rPr lang="en-US" sz="1600" dirty="0" smtClean="0"/>
              <a:t>, TIT’10]</a:t>
            </a:r>
            <a:r>
              <a:rPr lang="en-US" dirty="0" smtClean="0"/>
              <a:t> with sub-</a:t>
            </a:r>
            <a:r>
              <a:rPr lang="en-US" dirty="0" err="1" smtClean="0"/>
              <a:t>packetization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: sub-</a:t>
            </a:r>
            <a:r>
              <a:rPr lang="en-US" dirty="0" err="1" smtClean="0"/>
              <a:t>packetization</a:t>
            </a:r>
            <a:r>
              <a:rPr lang="en-US" dirty="0" smtClean="0"/>
              <a:t> level (number of sub-blocks per block)</a:t>
            </a:r>
          </a:p>
          <a:p>
            <a:pPr lvl="1"/>
            <a:r>
              <a:rPr lang="en-US" dirty="0" smtClean="0"/>
              <a:t>e.g., n=4, k=2, w=2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09447" y="3457439"/>
            <a:ext cx="3001158" cy="2673707"/>
            <a:chOff x="509447" y="3457439"/>
            <a:chExt cx="3001158" cy="2673707"/>
          </a:xfrm>
        </p:grpSpPr>
        <p:sp>
          <p:nvSpPr>
            <p:cNvPr id="11" name="TextBox 10"/>
            <p:cNvSpPr txBox="1"/>
            <p:nvPr/>
          </p:nvSpPr>
          <p:spPr>
            <a:xfrm>
              <a:off x="1361929" y="5607926"/>
              <a:ext cx="11844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alibri" charset="0"/>
                  <a:ea typeface="Calibri" charset="0"/>
                  <a:cs typeface="Calibri" charset="0"/>
                </a:rPr>
                <a:t>Layout</a:t>
              </a:r>
              <a:endParaRPr lang="en-US" sz="2800" b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09447" y="3457439"/>
              <a:ext cx="3001158" cy="2150487"/>
              <a:chOff x="453242" y="1326977"/>
              <a:chExt cx="3001158" cy="2150487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453242" y="1326983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1233470" y="1326977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2013698" y="1326980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2793926" y="1326980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53242" y="2103907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1233470" y="2103907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2013698" y="2103907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793926" y="2103907"/>
                <a:ext cx="660474" cy="65815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7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34661" y="2892689"/>
                <a:ext cx="5405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Calibri" charset="0"/>
                    <a:ea typeface="Calibri" charset="0"/>
                    <a:cs typeface="Calibri" charset="0"/>
                  </a:rPr>
                  <a:t>b</a:t>
                </a:r>
                <a:r>
                  <a:rPr lang="en-US" sz="3200" baseline="-25000" dirty="0" smtClean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32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314889" y="2892689"/>
                <a:ext cx="5405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Calibri" charset="0"/>
                    <a:ea typeface="Calibri" charset="0"/>
                    <a:cs typeface="Calibri" charset="0"/>
                  </a:rPr>
                  <a:t>b</a:t>
                </a:r>
                <a:r>
                  <a:rPr lang="en-US" sz="3200" baseline="-25000" dirty="0">
                    <a:latin typeface="Calibri" charset="0"/>
                    <a:ea typeface="Calibri" charset="0"/>
                    <a:cs typeface="Calibri" charset="0"/>
                  </a:rPr>
                  <a:t>1</a:t>
                </a:r>
                <a:endParaRPr lang="en-US" sz="32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95117" y="2892031"/>
                <a:ext cx="5405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Calibri" charset="0"/>
                    <a:ea typeface="Calibri" charset="0"/>
                    <a:cs typeface="Calibri" charset="0"/>
                  </a:rPr>
                  <a:t>b</a:t>
                </a:r>
                <a:r>
                  <a:rPr lang="en-US" sz="3200" baseline="-25000" dirty="0">
                    <a:latin typeface="Calibri" charset="0"/>
                    <a:ea typeface="Calibri" charset="0"/>
                    <a:cs typeface="Calibri" charset="0"/>
                  </a:rPr>
                  <a:t>2</a:t>
                </a:r>
                <a:endParaRPr lang="en-US" sz="32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875345" y="2892031"/>
                <a:ext cx="5405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Calibri" charset="0"/>
                    <a:ea typeface="Calibri" charset="0"/>
                    <a:cs typeface="Calibri" charset="0"/>
                  </a:rPr>
                  <a:t>b</a:t>
                </a:r>
                <a:r>
                  <a:rPr lang="en-US" sz="3200" baseline="-25000" dirty="0"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32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4482618" y="3489084"/>
            <a:ext cx="3035439" cy="2642062"/>
            <a:chOff x="4482618" y="3489084"/>
            <a:chExt cx="3035439" cy="2642062"/>
          </a:xfrm>
        </p:grpSpPr>
        <p:sp>
          <p:nvSpPr>
            <p:cNvPr id="12" name="TextBox 11"/>
            <p:cNvSpPr txBox="1"/>
            <p:nvPr/>
          </p:nvSpPr>
          <p:spPr>
            <a:xfrm>
              <a:off x="5089672" y="5607926"/>
              <a:ext cx="15361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alibri" charset="0"/>
                  <a:ea typeface="Calibri" charset="0"/>
                  <a:cs typeface="Calibri" charset="0"/>
                </a:rPr>
                <a:t>Encoding</a:t>
              </a:r>
              <a:endParaRPr lang="en-US" sz="2800" b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482618" y="3489084"/>
              <a:ext cx="3035439" cy="2118184"/>
              <a:chOff x="4097662" y="1333128"/>
              <a:chExt cx="3035439" cy="2118184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4097662" y="1333128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4886802" y="1333128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5675942" y="1333128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6465082" y="1333128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4097662" y="2775326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4886802" y="2775326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675942" y="2775326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465082" y="2775326"/>
                <a:ext cx="668019" cy="675986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7</a:t>
                </a:r>
              </a:p>
            </p:txBody>
          </p:sp>
          <p:cxnSp>
            <p:nvCxnSpPr>
              <p:cNvPr id="36" name="Straight Arrow Connector 35"/>
              <p:cNvCxnSpPr>
                <a:stCxn id="42" idx="2"/>
              </p:cNvCxnSpPr>
              <p:nvPr/>
            </p:nvCxnSpPr>
            <p:spPr>
              <a:xfrm flipH="1">
                <a:off x="4213952" y="2009114"/>
                <a:ext cx="21772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>
                <a:stCxn id="43" idx="2"/>
              </p:cNvCxnSpPr>
              <p:nvPr/>
            </p:nvCxnSpPr>
            <p:spPr>
              <a:xfrm flipH="1">
                <a:off x="4324298" y="2009114"/>
                <a:ext cx="896514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48" idx="2"/>
                <a:endCxn id="50" idx="0"/>
              </p:cNvCxnSpPr>
              <p:nvPr/>
            </p:nvCxnSpPr>
            <p:spPr>
              <a:xfrm flipH="1">
                <a:off x="4431673" y="2009114"/>
                <a:ext cx="157828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49" idx="2"/>
              </p:cNvCxnSpPr>
              <p:nvPr/>
            </p:nvCxnSpPr>
            <p:spPr>
              <a:xfrm flipH="1">
                <a:off x="4595148" y="2009114"/>
                <a:ext cx="2203945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42" idx="2"/>
              </p:cNvCxnSpPr>
              <p:nvPr/>
            </p:nvCxnSpPr>
            <p:spPr>
              <a:xfrm>
                <a:off x="4431674" y="2009114"/>
                <a:ext cx="564733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43" idx="2"/>
              </p:cNvCxnSpPr>
              <p:nvPr/>
            </p:nvCxnSpPr>
            <p:spPr>
              <a:xfrm flipH="1">
                <a:off x="5096721" y="2009114"/>
                <a:ext cx="124093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48" idx="2"/>
                <a:endCxn id="51" idx="0"/>
              </p:cNvCxnSpPr>
              <p:nvPr/>
            </p:nvCxnSpPr>
            <p:spPr>
              <a:xfrm flipH="1">
                <a:off x="5220813" y="2009114"/>
                <a:ext cx="78914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>
                <a:stCxn id="49" idx="2"/>
              </p:cNvCxnSpPr>
              <p:nvPr/>
            </p:nvCxnSpPr>
            <p:spPr>
              <a:xfrm flipH="1">
                <a:off x="5347507" y="2009114"/>
                <a:ext cx="1451588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43" idx="2"/>
              </p:cNvCxnSpPr>
              <p:nvPr/>
            </p:nvCxnSpPr>
            <p:spPr>
              <a:xfrm>
                <a:off x="5220813" y="2009114"/>
                <a:ext cx="638297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>
                <a:stCxn id="42" idx="2"/>
              </p:cNvCxnSpPr>
              <p:nvPr/>
            </p:nvCxnSpPr>
            <p:spPr>
              <a:xfrm>
                <a:off x="4431674" y="2009114"/>
                <a:ext cx="1317092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48" idx="2"/>
              </p:cNvCxnSpPr>
              <p:nvPr/>
            </p:nvCxnSpPr>
            <p:spPr>
              <a:xfrm>
                <a:off x="6009956" y="2009114"/>
                <a:ext cx="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stCxn id="49" idx="2"/>
              </p:cNvCxnSpPr>
              <p:nvPr/>
            </p:nvCxnSpPr>
            <p:spPr>
              <a:xfrm flipH="1">
                <a:off x="6099866" y="2009114"/>
                <a:ext cx="699229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>
                <a:stCxn id="42" idx="2"/>
              </p:cNvCxnSpPr>
              <p:nvPr/>
            </p:nvCxnSpPr>
            <p:spPr>
              <a:xfrm>
                <a:off x="4431675" y="2009114"/>
                <a:ext cx="213967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3" idx="2"/>
              </p:cNvCxnSpPr>
              <p:nvPr/>
            </p:nvCxnSpPr>
            <p:spPr>
              <a:xfrm>
                <a:off x="5220816" y="2009114"/>
                <a:ext cx="1470907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48" idx="2"/>
              </p:cNvCxnSpPr>
              <p:nvPr/>
            </p:nvCxnSpPr>
            <p:spPr>
              <a:xfrm>
                <a:off x="6009959" y="2009115"/>
                <a:ext cx="789140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>
                <a:stCxn id="49" idx="2"/>
              </p:cNvCxnSpPr>
              <p:nvPr/>
            </p:nvCxnSpPr>
            <p:spPr>
              <a:xfrm>
                <a:off x="6799086" y="2009114"/>
                <a:ext cx="113318" cy="7662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Group 78"/>
          <p:cNvGrpSpPr/>
          <p:nvPr/>
        </p:nvGrpSpPr>
        <p:grpSpPr>
          <a:xfrm>
            <a:off x="8065688" y="3457439"/>
            <a:ext cx="3527348" cy="2715570"/>
            <a:chOff x="8065688" y="3457439"/>
            <a:chExt cx="3527348" cy="2715570"/>
          </a:xfrm>
        </p:grpSpPr>
        <p:sp>
          <p:nvSpPr>
            <p:cNvPr id="13" name="TextBox 12"/>
            <p:cNvSpPr txBox="1"/>
            <p:nvPr/>
          </p:nvSpPr>
          <p:spPr>
            <a:xfrm>
              <a:off x="8938472" y="5649789"/>
              <a:ext cx="15762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alibri" charset="0"/>
                  <a:ea typeface="Calibri" charset="0"/>
                  <a:cs typeface="Calibri" charset="0"/>
                </a:rPr>
                <a:t>Decoding</a:t>
              </a:r>
              <a:endParaRPr lang="en-US" sz="2800" b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065688" y="3457439"/>
              <a:ext cx="3527348" cy="2137532"/>
              <a:chOff x="7666124" y="1326977"/>
              <a:chExt cx="3527348" cy="2137532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10061725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8265024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8863925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9462825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7666124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60" name="Rounded Rectangle 59"/>
              <p:cNvSpPr/>
              <p:nvPr/>
            </p:nvSpPr>
            <p:spPr>
              <a:xfrm>
                <a:off x="10660626" y="13269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7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7998601" y="21296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8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9188914" y="2129677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9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10394203" y="2128886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10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8753560" y="2961406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9610068" y="2961406"/>
                <a:ext cx="532846" cy="503103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7932547" y="1830080"/>
                <a:ext cx="266423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/>
              <p:nvPr/>
            </p:nvCxnSpPr>
            <p:spPr>
              <a:xfrm flipH="1">
                <a:off x="8335602" y="1830080"/>
                <a:ext cx="195846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>
                <a:off x="9130348" y="1830080"/>
                <a:ext cx="266423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flipH="1">
                <a:off x="9521391" y="1830080"/>
                <a:ext cx="207857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>
                <a:off x="10328149" y="1830080"/>
                <a:ext cx="266423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 flipH="1">
                <a:off x="10726680" y="1830080"/>
                <a:ext cx="200369" cy="3133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>
                <a:off x="8265024" y="2632780"/>
                <a:ext cx="532846" cy="32862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flipH="1">
                <a:off x="8863925" y="2632780"/>
                <a:ext cx="591412" cy="32862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flipH="1">
                <a:off x="9237660" y="2631989"/>
                <a:ext cx="1422966" cy="32941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>
                <a:off x="8265024" y="2632781"/>
                <a:ext cx="1456736" cy="3125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9455337" y="2632780"/>
                <a:ext cx="606388" cy="32862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flipH="1">
                <a:off x="10061725" y="2631989"/>
                <a:ext cx="598901" cy="32941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9802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2209800"/>
            <a:ext cx="11173090" cy="3657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Construction of an ECDAG: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Join</a:t>
            </a:r>
            <a:r>
              <a:rPr lang="en-US" dirty="0" smtClean="0"/>
              <a:t>: describes linear combination</a:t>
            </a:r>
            <a:endParaRPr lang="en-US" dirty="0"/>
          </a:p>
          <a:p>
            <a:r>
              <a:rPr lang="en-US" b="1" dirty="0" err="1" smtClean="0">
                <a:solidFill>
                  <a:srgbClr val="FF0000"/>
                </a:solidFill>
              </a:rPr>
              <a:t>BindX</a:t>
            </a:r>
            <a:r>
              <a:rPr lang="en-US" dirty="0" smtClean="0"/>
              <a:t>: co-locates coding operations at same level (i.e., x-direction)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BindY</a:t>
            </a:r>
            <a:r>
              <a:rPr lang="en-US" dirty="0" smtClean="0"/>
              <a:t>: co-locates coding operations across levels (i.e., y-direction)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47801"/>
            <a:ext cx="10969943" cy="514345"/>
          </a:xfrm>
        </p:spPr>
        <p:txBody>
          <a:bodyPr/>
          <a:lstStyle/>
          <a:p>
            <a:r>
              <a:rPr lang="en-US" dirty="0" smtClean="0"/>
              <a:t>Encoding of </a:t>
            </a:r>
            <a:r>
              <a:rPr lang="en-US" dirty="0" smtClean="0"/>
              <a:t>(6,4</a:t>
            </a:r>
            <a:r>
              <a:rPr lang="en-US" dirty="0" smtClean="0"/>
              <a:t>) RS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32807" y="4370115"/>
            <a:ext cx="7010400" cy="2215991"/>
          </a:xfrm>
          <a:prstGeom prst="rect">
            <a:avLst/>
          </a:prstGeom>
          <a:noFill/>
          <a:ln w="19050">
            <a:noFill/>
          </a:ln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ECDAG* </a:t>
            </a:r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new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ECDAG();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24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(4, {0,1,2,3}, {1,1,1,1});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24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(5, {0,1,2,3}, {1,2,4,8});</a:t>
            </a:r>
          </a:p>
          <a:p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</a:t>
            </a:r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vidx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24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BindX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({4,5});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24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</a:t>
            </a:r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vidx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, 0);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55040" y="2207834"/>
            <a:ext cx="2343577" cy="1686647"/>
            <a:chOff x="4763560" y="1480782"/>
            <a:chExt cx="4323290" cy="2937398"/>
          </a:xfrm>
        </p:grpSpPr>
        <p:sp>
          <p:nvSpPr>
            <p:cNvPr id="16" name="Rounded Rectangle 15"/>
            <p:cNvSpPr/>
            <p:nvPr/>
          </p:nvSpPr>
          <p:spPr>
            <a:xfrm>
              <a:off x="4763560" y="1480782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32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887510" y="1480782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011460" y="1480782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135410" y="1480782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492569" y="3470080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32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483460" y="3470080"/>
              <a:ext cx="951440" cy="9481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5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239280" y="2428882"/>
              <a:ext cx="475720" cy="10095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239280" y="2428882"/>
              <a:ext cx="2375958" cy="10095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5772232" y="2428882"/>
              <a:ext cx="590998" cy="10411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6363230" y="2428882"/>
              <a:ext cx="1448065" cy="10095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5968289" y="2428882"/>
              <a:ext cx="1518891" cy="10411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7487180" y="2428882"/>
              <a:ext cx="472000" cy="10411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6363230" y="2428882"/>
              <a:ext cx="2247900" cy="10095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8135410" y="2428882"/>
              <a:ext cx="475720" cy="10095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528024" y="2207834"/>
            <a:ext cx="3627307" cy="1983166"/>
            <a:chOff x="3528024" y="2158167"/>
            <a:chExt cx="3627307" cy="1983166"/>
          </a:xfrm>
        </p:grpSpPr>
        <p:grpSp>
          <p:nvGrpSpPr>
            <p:cNvPr id="13" name="Group 12"/>
            <p:cNvGrpSpPr/>
            <p:nvPr/>
          </p:nvGrpSpPr>
          <p:grpSpPr>
            <a:xfrm>
              <a:off x="3528024" y="2817962"/>
              <a:ext cx="1183498" cy="890277"/>
              <a:chOff x="3528024" y="2817962"/>
              <a:chExt cx="1183498" cy="890277"/>
            </a:xfrm>
          </p:grpSpPr>
          <p:sp>
            <p:nvSpPr>
              <p:cNvPr id="5" name="Right Arrow 4"/>
              <p:cNvSpPr/>
              <p:nvPr/>
            </p:nvSpPr>
            <p:spPr>
              <a:xfrm>
                <a:off x="3769707" y="2817962"/>
                <a:ext cx="807670" cy="36705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528024" y="3185019"/>
                <a:ext cx="11834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2337E9"/>
                    </a:solidFill>
                    <a:latin typeface="Consolas" panose="020B0609020204030204" pitchFamily="49" charset="0"/>
                    <a:ea typeface="Ayuthaya" charset="-34"/>
                    <a:cs typeface="Ayuthaya" charset="-34"/>
                  </a:rPr>
                  <a:t>BindX</a:t>
                </a:r>
                <a:endParaRPr lang="en-US" sz="2800" dirty="0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841017" y="2158167"/>
              <a:ext cx="2314314" cy="1983166"/>
              <a:chOff x="4763560" y="1480782"/>
              <a:chExt cx="4323290" cy="3731486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4763560" y="1480782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5887510" y="1480782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7011460" y="1480782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8135410" y="1480782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5492569" y="4264168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7483460" y="4264168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</a:p>
            </p:txBody>
          </p:sp>
          <p:cxnSp>
            <p:nvCxnSpPr>
              <p:cNvPr id="37" name="Straight Arrow Connector 36"/>
              <p:cNvCxnSpPr/>
              <p:nvPr/>
            </p:nvCxnSpPr>
            <p:spPr>
              <a:xfrm>
                <a:off x="5254709" y="2415837"/>
                <a:ext cx="1302502" cy="50476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6382475" y="2428882"/>
                <a:ext cx="537254" cy="49171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 flipH="1">
                <a:off x="6117743" y="3868700"/>
                <a:ext cx="657473" cy="39546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/>
              <p:nvPr/>
            </p:nvCxnSpPr>
            <p:spPr>
              <a:xfrm>
                <a:off x="7056659" y="3868700"/>
                <a:ext cx="576650" cy="39546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flipH="1">
                <a:off x="7213227" y="2442477"/>
                <a:ext cx="1397903" cy="49116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flipH="1">
                <a:off x="6919729" y="2428882"/>
                <a:ext cx="586997" cy="49171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ounded Rectangle 42"/>
              <p:cNvSpPr/>
              <p:nvPr/>
            </p:nvSpPr>
            <p:spPr>
              <a:xfrm>
                <a:off x="6444009" y="2920600"/>
                <a:ext cx="951440" cy="9481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7533079" y="2136556"/>
            <a:ext cx="3829395" cy="2064126"/>
            <a:chOff x="7533079" y="2136556"/>
            <a:chExt cx="3829395" cy="2064126"/>
          </a:xfrm>
        </p:grpSpPr>
        <p:grpSp>
          <p:nvGrpSpPr>
            <p:cNvPr id="14" name="Group 13"/>
            <p:cNvGrpSpPr/>
            <p:nvPr/>
          </p:nvGrpSpPr>
          <p:grpSpPr>
            <a:xfrm>
              <a:off x="7533079" y="2850715"/>
              <a:ext cx="1176415" cy="890277"/>
              <a:chOff x="7713333" y="2817962"/>
              <a:chExt cx="1176415" cy="890277"/>
            </a:xfrm>
          </p:grpSpPr>
          <p:sp>
            <p:nvSpPr>
              <p:cNvPr id="6" name="Right Arrow 5"/>
              <p:cNvSpPr/>
              <p:nvPr/>
            </p:nvSpPr>
            <p:spPr>
              <a:xfrm>
                <a:off x="7941285" y="2817962"/>
                <a:ext cx="807670" cy="36705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713333" y="3185019"/>
                <a:ext cx="11764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2337E9"/>
                    </a:solidFill>
                    <a:latin typeface="Consolas" panose="020B0609020204030204" pitchFamily="49" charset="0"/>
                    <a:ea typeface="Ayuthaya" charset="-34"/>
                    <a:cs typeface="Ayuthaya" charset="-34"/>
                  </a:rPr>
                  <a:t>BindY</a:t>
                </a:r>
                <a:endParaRPr lang="en-US" sz="28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8976907" y="2136556"/>
              <a:ext cx="2385567" cy="2064126"/>
              <a:chOff x="8194764" y="1719942"/>
              <a:chExt cx="2385567" cy="2064126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8266017" y="1800902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8867682" y="1800902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9469347" y="1800902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10071013" y="1800902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8656265" y="3280183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9722015" y="3280183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</a:p>
            </p:txBody>
          </p:sp>
          <p:cxnSp>
            <p:nvCxnSpPr>
              <p:cNvPr id="51" name="Straight Arrow Connector 50"/>
              <p:cNvCxnSpPr/>
              <p:nvPr/>
            </p:nvCxnSpPr>
            <p:spPr>
              <a:xfrm>
                <a:off x="8528936" y="2297854"/>
                <a:ext cx="3702" cy="27719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8656265" y="2323935"/>
                <a:ext cx="445261" cy="25111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8707081" y="3070004"/>
                <a:ext cx="283848" cy="21017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>
                <a:off x="8790067" y="2948500"/>
                <a:ext cx="1012164" cy="33168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 flipH="1">
                <a:off x="8787297" y="2312012"/>
                <a:ext cx="1538375" cy="51498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flipH="1">
                <a:off x="8783595" y="2313721"/>
                <a:ext cx="921030" cy="37714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Rounded Rectangle 56"/>
              <p:cNvSpPr/>
              <p:nvPr/>
            </p:nvSpPr>
            <p:spPr>
              <a:xfrm>
                <a:off x="8277979" y="2575053"/>
                <a:ext cx="509318" cy="503885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  <a:endPara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8194764" y="1719942"/>
                <a:ext cx="654241" cy="1434713"/>
              </a:xfrm>
              <a:prstGeom prst="roundRect">
                <a:avLst/>
              </a:prstGeom>
              <a:noFill/>
              <a:ln w="38100"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605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47801"/>
            <a:ext cx="10969943" cy="1220992"/>
          </a:xfrm>
        </p:spPr>
        <p:txBody>
          <a:bodyPr/>
          <a:lstStyle/>
          <a:p>
            <a:r>
              <a:rPr lang="en-US" dirty="0" smtClean="0"/>
              <a:t>Decoding via repair pipelining </a:t>
            </a:r>
            <a:r>
              <a:rPr lang="en-US" sz="1600" dirty="0" smtClean="0"/>
              <a:t>[Li, ATC’17]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e.g., recovering the missing block 0 for </a:t>
            </a:r>
            <a:r>
              <a:rPr lang="en-US" dirty="0" smtClean="0"/>
              <a:t>(6</a:t>
            </a:r>
            <a:r>
              <a:rPr lang="en-US" dirty="0" smtClean="0"/>
              <a:t>, 4</a:t>
            </a:r>
            <a:r>
              <a:rPr lang="en-US" dirty="0" smtClean="0"/>
              <a:t>) RS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39046" y="2760309"/>
            <a:ext cx="5257800" cy="3323987"/>
          </a:xfrm>
          <a:prstGeom prst="rect">
            <a:avLst/>
          </a:prstGeom>
          <a:noFill/>
          <a:ln w="19050">
            <a:noFill/>
          </a:ln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* </a:t>
            </a:r>
            <a:r>
              <a:rPr lang="en-US" sz="2400" dirty="0" err="1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new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 ECDAG();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(7, 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{1,2}, {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1,1});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(7, 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2);</a:t>
            </a:r>
            <a:endParaRPr lang="en-US" sz="24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(8, {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7,3}, 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{1,1});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(8, 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3);</a:t>
            </a:r>
            <a:endParaRPr lang="en-US" sz="24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(9, 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{8,4}, 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{1,1});</a:t>
            </a: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(9, 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4);</a:t>
            </a:r>
            <a:endParaRPr lang="en-US" sz="24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24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24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(0, </a:t>
            </a:r>
            <a:r>
              <a:rPr lang="en-US" sz="24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{9}, {1</a:t>
            </a:r>
            <a:r>
              <a:rPr lang="en-US" sz="24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});</a:t>
            </a:r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 </a:t>
            </a:r>
            <a:endParaRPr lang="en-US" sz="24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46212" y="3331049"/>
            <a:ext cx="1374454" cy="1434713"/>
            <a:chOff x="1446212" y="3331049"/>
            <a:chExt cx="1374454" cy="1434713"/>
          </a:xfrm>
        </p:grpSpPr>
        <p:sp>
          <p:nvSpPr>
            <p:cNvPr id="7" name="Rounded Rectangle 6"/>
            <p:cNvSpPr/>
            <p:nvPr/>
          </p:nvSpPr>
          <p:spPr>
            <a:xfrm>
              <a:off x="1446212" y="3429000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6440" y="3420379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36440" y="4170361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7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166425" y="3331049"/>
              <a:ext cx="654241" cy="143471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1700871" y="3932885"/>
              <a:ext cx="535569" cy="23747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2491099" y="3924264"/>
              <a:ext cx="0" cy="24609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2745758" y="3331048"/>
            <a:ext cx="862668" cy="1434713"/>
            <a:chOff x="2745758" y="3331048"/>
            <a:chExt cx="862668" cy="1434713"/>
          </a:xfrm>
        </p:grpSpPr>
        <p:sp>
          <p:nvSpPr>
            <p:cNvPr id="9" name="Rounded Rectangle 8"/>
            <p:cNvSpPr/>
            <p:nvPr/>
          </p:nvSpPr>
          <p:spPr>
            <a:xfrm>
              <a:off x="3026668" y="3418481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026647" y="4170361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8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954185" y="3331048"/>
              <a:ext cx="654241" cy="143471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3281306" y="3922366"/>
              <a:ext cx="21" cy="2479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2745758" y="4422304"/>
              <a:ext cx="2808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535965" y="3331047"/>
            <a:ext cx="859864" cy="1434713"/>
            <a:chOff x="3535965" y="3331047"/>
            <a:chExt cx="859864" cy="1434713"/>
          </a:xfrm>
        </p:grpSpPr>
        <p:sp>
          <p:nvSpPr>
            <p:cNvPr id="11" name="Rounded Rectangle 10"/>
            <p:cNvSpPr/>
            <p:nvPr/>
          </p:nvSpPr>
          <p:spPr>
            <a:xfrm>
              <a:off x="3814050" y="3428999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20754" y="4170361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9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741588" y="3331047"/>
              <a:ext cx="654241" cy="143471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3535965" y="4422304"/>
              <a:ext cx="2847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068709" y="3932884"/>
              <a:ext cx="6704" cy="2374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330072" y="4170361"/>
            <a:ext cx="823030" cy="503885"/>
            <a:chOff x="4330072" y="4170361"/>
            <a:chExt cx="823030" cy="503885"/>
          </a:xfrm>
        </p:grpSpPr>
        <p:sp>
          <p:nvSpPr>
            <p:cNvPr id="23" name="Rounded Rectangle 22"/>
            <p:cNvSpPr/>
            <p:nvPr/>
          </p:nvSpPr>
          <p:spPr>
            <a:xfrm>
              <a:off x="4643784" y="4170361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4330072" y="4422304"/>
              <a:ext cx="31371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4257675" y="58721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68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Erasure Coding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441" y="1600200"/>
            <a:ext cx="9218771" cy="4724400"/>
          </a:xfrm>
          <a:noFill/>
          <a:ln w="19050">
            <a:noFill/>
          </a:ln>
        </p:spPr>
        <p:txBody>
          <a:bodyPr lIns="182880" tIns="182880" rIns="182880" bIns="182880"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class </a:t>
            </a:r>
            <a:r>
              <a:rPr lang="en-US" sz="2400" dirty="0" err="1" smtClean="0">
                <a:latin typeface="Consolas" panose="020B0609020204030204" pitchFamily="49" charset="0"/>
              </a:rPr>
              <a:t>ECBase</a:t>
            </a:r>
            <a:r>
              <a:rPr lang="en-US" sz="2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   </a:t>
            </a:r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</a:rPr>
              <a:t> n, k, w;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latin typeface="Consolas" panose="020B0609020204030204" pitchFamily="49" charset="0"/>
              </a:rPr>
              <a:t>  vector&lt;</a:t>
            </a:r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</a:rPr>
              <a:t>&gt; </a:t>
            </a:r>
            <a:r>
              <a:rPr lang="en-US" sz="2400" dirty="0" err="1" smtClean="0">
                <a:latin typeface="Consolas" panose="020B0609020204030204" pitchFamily="49" charset="0"/>
              </a:rPr>
              <a:t>ecoefs</a:t>
            </a:r>
            <a:r>
              <a:rPr lang="en-US" sz="2400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 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latin typeface="Consolas" panose="020B0609020204030204" pitchFamily="49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// constructing encoding ECDAGs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   ECDAG* </a:t>
            </a:r>
            <a:r>
              <a:rPr lang="en-US" sz="2400" dirty="0" smtClean="0">
                <a:solidFill>
                  <a:srgbClr val="3333CC"/>
                </a:solidFill>
                <a:latin typeface="Consolas" panose="020B0609020204030204" pitchFamily="49" charset="0"/>
              </a:rPr>
              <a:t>Encode</a:t>
            </a:r>
            <a:r>
              <a:rPr lang="en-US" sz="2400" dirty="0" smtClean="0">
                <a:latin typeface="Consolas" panose="020B0609020204030204" pitchFamily="49" charset="0"/>
              </a:rPr>
              <a:t>();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latin typeface="Consolas" panose="020B0609020204030204" pitchFamily="49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// constructing decoding ECDAGs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latin typeface="Consolas" panose="020B0609020204030204" pitchFamily="49" charset="0"/>
              </a:rPr>
              <a:t>  ECDAG* </a:t>
            </a:r>
            <a:r>
              <a:rPr lang="en-US" sz="2400" dirty="0" smtClean="0">
                <a:solidFill>
                  <a:srgbClr val="3333CC"/>
                </a:solidFill>
                <a:latin typeface="Consolas" panose="020B0609020204030204" pitchFamily="49" charset="0"/>
              </a:rPr>
              <a:t>Decode</a:t>
            </a:r>
            <a:r>
              <a:rPr lang="en-US" sz="2400" dirty="0" smtClean="0">
                <a:latin typeface="Consolas" panose="020B0609020204030204" pitchFamily="49" charset="0"/>
              </a:rPr>
              <a:t>(vector&lt;</a:t>
            </a:r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</a:rPr>
              <a:t>&gt; from, vector&lt;</a:t>
            </a:r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</a:rPr>
              <a:t>&gt; to);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latin typeface="Consolas" panose="020B0609020204030204" pitchFamily="49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// organizing blocks in groups (e.g., racks)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   vector&lt;vector&lt;</a:t>
            </a:r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 smtClean="0">
                <a:latin typeface="Consolas" panose="020B0609020204030204" pitchFamily="49" charset="0"/>
              </a:rPr>
              <a:t>&gt;&gt; </a:t>
            </a:r>
            <a:r>
              <a:rPr lang="en-US" sz="2400" dirty="0" smtClean="0">
                <a:solidFill>
                  <a:srgbClr val="3333CC"/>
                </a:solidFill>
                <a:latin typeface="Consolas" panose="020B0609020204030204" pitchFamily="49" charset="0"/>
              </a:rPr>
              <a:t>Place</a:t>
            </a:r>
            <a:r>
              <a:rPr lang="en-US" sz="2400" dirty="0" smtClean="0">
                <a:latin typeface="Consolas" panose="020B060902020403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31812" y="1371600"/>
            <a:ext cx="4875371" cy="4678364"/>
          </a:xfrm>
        </p:spPr>
        <p:txBody>
          <a:bodyPr/>
          <a:lstStyle/>
          <a:p>
            <a:r>
              <a:rPr lang="en-US" b="1" dirty="0" smtClean="0"/>
              <a:t>Controller:</a:t>
            </a:r>
          </a:p>
          <a:p>
            <a:pPr lvl="1"/>
            <a:r>
              <a:rPr lang="en-US" dirty="0" smtClean="0"/>
              <a:t>Manages EC metadata</a:t>
            </a:r>
          </a:p>
          <a:p>
            <a:pPr lvl="1"/>
            <a:r>
              <a:rPr lang="en-US" dirty="0" smtClean="0"/>
              <a:t>Parses ECDAGs and assigns tasks to agents</a:t>
            </a:r>
          </a:p>
          <a:p>
            <a:pPr lvl="1"/>
            <a:r>
              <a:rPr lang="en-US" dirty="0" smtClean="0"/>
              <a:t>Controls block placement</a:t>
            </a:r>
          </a:p>
          <a:p>
            <a:pPr lvl="1"/>
            <a:r>
              <a:rPr lang="en-US" dirty="0" smtClean="0"/>
              <a:t>Coordinates repair </a:t>
            </a:r>
          </a:p>
          <a:p>
            <a:r>
              <a:rPr lang="en-US" b="1" dirty="0" smtClean="0"/>
              <a:t>Agent:</a:t>
            </a:r>
          </a:p>
          <a:p>
            <a:pPr lvl="1"/>
            <a:r>
              <a:rPr lang="en-US" dirty="0" smtClean="0"/>
              <a:t>Performs coding operations</a:t>
            </a:r>
          </a:p>
          <a:p>
            <a:r>
              <a:rPr lang="en-US" b="1" dirty="0" err="1" smtClean="0"/>
              <a:t>OECClient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Interfaces between applications and storage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8612" y="1618714"/>
            <a:ext cx="6689684" cy="302948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08812" y="4786848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OpenEC</a:t>
            </a:r>
            <a:r>
              <a:rPr lang="en-US" b="1" dirty="0" smtClean="0"/>
              <a:t> deployment on HDFS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17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841" y="1447801"/>
            <a:ext cx="4722971" cy="4678364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Basic operations:</a:t>
            </a:r>
          </a:p>
          <a:p>
            <a:r>
              <a:rPr lang="en-US" dirty="0" smtClean="0"/>
              <a:t>Writes</a:t>
            </a:r>
          </a:p>
          <a:p>
            <a:pPr lvl="1"/>
            <a:r>
              <a:rPr lang="en-US" dirty="0" smtClean="0"/>
              <a:t>Online encoding</a:t>
            </a:r>
          </a:p>
          <a:p>
            <a:pPr lvl="1"/>
            <a:r>
              <a:rPr lang="en-US" dirty="0" smtClean="0"/>
              <a:t>Offline encoding</a:t>
            </a:r>
          </a:p>
          <a:p>
            <a:r>
              <a:rPr lang="en-US" dirty="0" smtClean="0"/>
              <a:t>Normal reads</a:t>
            </a:r>
          </a:p>
          <a:p>
            <a:r>
              <a:rPr lang="en-US" dirty="0" smtClean="0"/>
              <a:t>Degraded reads</a:t>
            </a:r>
          </a:p>
          <a:p>
            <a:r>
              <a:rPr lang="en-US" dirty="0" smtClean="0"/>
              <a:t>Full-node recovery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18212" y="1447801"/>
            <a:ext cx="6019800" cy="4678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3200" b="1" kern="0" dirty="0" smtClean="0"/>
              <a:t>Tasks:</a:t>
            </a:r>
          </a:p>
          <a:p>
            <a:r>
              <a:rPr lang="en-US" kern="0" dirty="0" smtClean="0"/>
              <a:t>Load</a:t>
            </a:r>
          </a:p>
          <a:p>
            <a:pPr lvl="1"/>
            <a:r>
              <a:rPr lang="en-US" kern="0" dirty="0" smtClean="0"/>
              <a:t>Loads an input block</a:t>
            </a:r>
          </a:p>
          <a:p>
            <a:r>
              <a:rPr lang="en-US" kern="0" dirty="0" smtClean="0"/>
              <a:t>Fetch</a:t>
            </a:r>
          </a:p>
          <a:p>
            <a:pPr lvl="1"/>
            <a:r>
              <a:rPr lang="en-US" altLang="zh-TW" kern="0" dirty="0" smtClean="0"/>
              <a:t>Retrieves blocks from other agents</a:t>
            </a:r>
          </a:p>
          <a:p>
            <a:r>
              <a:rPr lang="en-US" kern="0" dirty="0" smtClean="0"/>
              <a:t>Compute</a:t>
            </a:r>
          </a:p>
          <a:p>
            <a:pPr lvl="1"/>
            <a:r>
              <a:rPr lang="en-US" kern="0" dirty="0" smtClean="0"/>
              <a:t>Computes a new block</a:t>
            </a:r>
          </a:p>
          <a:p>
            <a:r>
              <a:rPr lang="en-US" kern="0" dirty="0" smtClean="0"/>
              <a:t>Persist</a:t>
            </a:r>
          </a:p>
          <a:p>
            <a:pPr lvl="1"/>
            <a:r>
              <a:rPr lang="en-US" kern="0" dirty="0" smtClean="0"/>
              <a:t>Returns a block</a:t>
            </a:r>
          </a:p>
        </p:txBody>
      </p:sp>
    </p:spTree>
    <p:extLst>
      <p:ext uri="{BB962C8B-B14F-4D97-AF65-F5344CB8AC3E}">
        <p14:creationId xmlns:p14="http://schemas.microsoft.com/office/powerpoint/2010/main" val="247322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an ECDAG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213" y="1447801"/>
            <a:ext cx="4038600" cy="114299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Online encoding </a:t>
            </a:r>
            <a:r>
              <a:rPr lang="en-US" dirty="0" smtClean="0"/>
              <a:t>for (6,4) RS code</a:t>
            </a:r>
          </a:p>
          <a:p>
            <a:pPr lvl="1"/>
            <a:r>
              <a:rPr lang="en-US" dirty="0" smtClean="0"/>
              <a:t>On the write path</a:t>
            </a:r>
          </a:p>
          <a:p>
            <a:pPr lvl="1"/>
            <a:r>
              <a:rPr lang="en-US" dirty="0" smtClean="0"/>
              <a:t>Performed by client C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825321"/>
              </p:ext>
            </p:extLst>
          </p:nvPr>
        </p:nvGraphicFramePr>
        <p:xfrm>
          <a:off x="4385101" y="1416206"/>
          <a:ext cx="7408852" cy="51145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662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584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841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Vertices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Nodes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Tasks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baseline="0" dirty="0" smtClean="0"/>
                        <a:t> b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1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1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2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baseline="0" dirty="0" smtClean="0"/>
                        <a:t> b</a:t>
                      </a:r>
                      <a:r>
                        <a:rPr lang="en-US" sz="2000" baseline="-25000" dirty="0" smtClean="0"/>
                        <a:t>2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3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3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6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Compute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4</a:t>
                      </a:r>
                      <a:r>
                        <a:rPr lang="en-US" sz="2000" baseline="0" dirty="0" smtClean="0"/>
                        <a:t> from {b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baseline="0" dirty="0" smtClean="0"/>
                        <a:t>} with coding coefficients {1,1,1,1};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Compute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baseline="0" dirty="0" smtClean="0"/>
                        <a:t> from {b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baseline="0" dirty="0" smtClean="0"/>
                        <a:t>} with coding coefficients {1,2,4,8};</a:t>
                      </a:r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4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5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64008" marB="64008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Persist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baseline="0" dirty="0" smtClean="0"/>
                        <a:t>;</a:t>
                      </a:r>
                    </a:p>
                    <a:p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baseline="-25000" dirty="0" smtClean="0"/>
                        <a:t>4</a:t>
                      </a:r>
                      <a:r>
                        <a:rPr lang="en-US" sz="200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baseline="0" dirty="0" smtClean="0"/>
                        <a:t>;</a:t>
                      </a:r>
                      <a:endParaRPr lang="en-US" sz="2000" dirty="0"/>
                    </a:p>
                  </a:txBody>
                  <a:tcPr marT="64008" marB="64008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938472" y="6537326"/>
            <a:ext cx="2844059" cy="3206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17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129729" y="3581400"/>
            <a:ext cx="2385567" cy="2064126"/>
            <a:chOff x="8194764" y="1719942"/>
            <a:chExt cx="2385567" cy="2064126"/>
          </a:xfrm>
        </p:grpSpPr>
        <p:sp>
          <p:nvSpPr>
            <p:cNvPr id="10" name="Rounded Rectangle 9"/>
            <p:cNvSpPr/>
            <p:nvPr/>
          </p:nvSpPr>
          <p:spPr>
            <a:xfrm>
              <a:off x="8266017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867682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469347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0071013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8656265" y="328018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9722015" y="328018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5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8528936" y="2297854"/>
              <a:ext cx="3702" cy="27719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8656265" y="2323935"/>
              <a:ext cx="445261" cy="25111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8707081" y="3070004"/>
              <a:ext cx="283848" cy="21017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8790067" y="2948500"/>
              <a:ext cx="1012164" cy="33168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8787297" y="2312012"/>
              <a:ext cx="1538375" cy="51498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8783595" y="2313721"/>
              <a:ext cx="921030" cy="37714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/>
          </p:nvSpPr>
          <p:spPr>
            <a:xfrm>
              <a:off x="8277979" y="257505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6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8194764" y="1719942"/>
              <a:ext cx="654241" cy="143471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57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an ECDAG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79412" y="1447801"/>
            <a:ext cx="3962401" cy="114299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Offline encoding </a:t>
            </a:r>
            <a:r>
              <a:rPr lang="en-US" dirty="0" smtClean="0"/>
              <a:t>for (6,4) RS code</a:t>
            </a:r>
          </a:p>
          <a:p>
            <a:pPr lvl="1"/>
            <a:r>
              <a:rPr lang="en-US" dirty="0" smtClean="0"/>
              <a:t>Blocks 0-3 are in nodes 0-3</a:t>
            </a:r>
          </a:p>
          <a:p>
            <a:pPr lvl="1"/>
            <a:r>
              <a:rPr lang="en-US" dirty="0" smtClean="0"/>
              <a:t>Performed by different nodes</a:t>
            </a:r>
          </a:p>
          <a:p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/>
          </p:nvPr>
        </p:nvGraphicFramePr>
        <p:xfrm>
          <a:off x="4494212" y="1371600"/>
          <a:ext cx="7238998" cy="51450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26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96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67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Vertices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Nodes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Tasks</a:t>
                      </a:r>
                      <a:endParaRPr lang="en-US" sz="20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baseline="0" dirty="0" smtClean="0"/>
                        <a:t> b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1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1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1</a:t>
                      </a:r>
                      <a:endParaRPr lang="en-US" sz="20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2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2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baseline="0" dirty="0" smtClean="0"/>
                        <a:t> b</a:t>
                      </a:r>
                      <a:r>
                        <a:rPr lang="en-US" sz="2000" baseline="-25000" dirty="0" smtClean="0"/>
                        <a:t>2</a:t>
                      </a:r>
                      <a:endParaRPr lang="en-US" sz="20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3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3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Load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3</a:t>
                      </a:r>
                      <a:endParaRPr lang="en-US" sz="20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6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Fetch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1</a:t>
                      </a:r>
                      <a:r>
                        <a:rPr lang="en-US" sz="2000" b="0" baseline="0" dirty="0" smtClean="0"/>
                        <a:t> from N</a:t>
                      </a:r>
                      <a:r>
                        <a:rPr lang="en-US" sz="2000" b="0" baseline="-25000" dirty="0" smtClean="0"/>
                        <a:t>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Fetch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2</a:t>
                      </a:r>
                      <a:r>
                        <a:rPr lang="en-US" sz="2000" b="0" baseline="0" dirty="0" smtClean="0"/>
                        <a:t> from N</a:t>
                      </a:r>
                      <a:r>
                        <a:rPr lang="en-US" sz="2000" b="0" baseline="-25000" dirty="0" smtClean="0"/>
                        <a:t>2</a:t>
                      </a:r>
                      <a:endParaRPr lang="en-US" sz="2000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Fetch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3</a:t>
                      </a:r>
                      <a:r>
                        <a:rPr lang="en-US" sz="2000" b="0" baseline="0" dirty="0" smtClean="0"/>
                        <a:t> from N</a:t>
                      </a:r>
                      <a:r>
                        <a:rPr lang="en-US" sz="2000" b="0" baseline="-25000" dirty="0" smtClean="0"/>
                        <a:t>3</a:t>
                      </a:r>
                      <a:endParaRPr lang="en-US" sz="2000" b="0" dirty="0" smtClean="0"/>
                    </a:p>
                    <a:p>
                      <a:r>
                        <a:rPr lang="en-US" sz="2000" b="1" dirty="0" smtClean="0"/>
                        <a:t>Compute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4</a:t>
                      </a:r>
                      <a:r>
                        <a:rPr lang="en-US" sz="2000" baseline="0" dirty="0" smtClean="0"/>
                        <a:t> from {b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baseline="0" dirty="0" smtClean="0"/>
                        <a:t>} with coding coefficients {1,1,1,1};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Compute</a:t>
                      </a:r>
                      <a:r>
                        <a:rPr lang="en-US" sz="2000" dirty="0" smtClean="0"/>
                        <a:t> b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baseline="0" dirty="0" smtClean="0"/>
                        <a:t> from {b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baseline="0" dirty="0" smtClean="0"/>
                        <a:t>, b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baseline="0" dirty="0" smtClean="0"/>
                        <a:t>} with coding coefficients {1,2,4,8};</a:t>
                      </a:r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4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4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Fetch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4</a:t>
                      </a:r>
                      <a:r>
                        <a:rPr lang="en-US" sz="2000" b="0" baseline="0" dirty="0" smtClean="0"/>
                        <a:t> from N</a:t>
                      </a:r>
                      <a:r>
                        <a:rPr lang="en-US" sz="2000" b="0" baseline="-25000" dirty="0" smtClean="0"/>
                        <a:t>0</a:t>
                      </a:r>
                      <a:r>
                        <a:rPr lang="en-US" sz="2000" b="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4</a:t>
                      </a:r>
                      <a:endParaRPr lang="en-US" sz="2000" b="0" dirty="0" smtClean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r>
                        <a:rPr lang="en-US" sz="2000" baseline="-25000" dirty="0" smtClean="0"/>
                        <a:t>5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r>
                        <a:rPr lang="en-US" sz="2000" baseline="-25000" dirty="0" smtClean="0"/>
                        <a:t>5</a:t>
                      </a:r>
                      <a:endParaRPr lang="en-US" sz="20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Fetch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5</a:t>
                      </a:r>
                      <a:r>
                        <a:rPr lang="en-US" sz="2000" b="0" baseline="0" dirty="0" smtClean="0"/>
                        <a:t> from N</a:t>
                      </a:r>
                      <a:r>
                        <a:rPr lang="en-US" sz="2000" b="0" baseline="-25000" dirty="0" smtClean="0"/>
                        <a:t>0</a:t>
                      </a:r>
                      <a:r>
                        <a:rPr lang="en-US" sz="2000" b="0" baseline="0" dirty="0" smtClean="0"/>
                        <a:t>; </a:t>
                      </a:r>
                      <a:r>
                        <a:rPr lang="en-US" sz="2000" b="1" baseline="0" dirty="0" smtClean="0"/>
                        <a:t>Persist</a:t>
                      </a:r>
                      <a:r>
                        <a:rPr lang="en-US" sz="2000" b="0" baseline="0" dirty="0" smtClean="0"/>
                        <a:t> b</a:t>
                      </a:r>
                      <a:r>
                        <a:rPr lang="en-US" sz="2000" b="0" baseline="-25000" dirty="0" smtClean="0"/>
                        <a:t>5</a:t>
                      </a:r>
                      <a:endParaRPr lang="en-US" sz="2000" b="0" dirty="0" smtClean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129729" y="4260474"/>
            <a:ext cx="2385567" cy="2064126"/>
            <a:chOff x="8194764" y="1719942"/>
            <a:chExt cx="2385567" cy="2064126"/>
          </a:xfrm>
        </p:grpSpPr>
        <p:sp>
          <p:nvSpPr>
            <p:cNvPr id="9" name="Rounded Rectangle 8"/>
            <p:cNvSpPr/>
            <p:nvPr/>
          </p:nvSpPr>
          <p:spPr>
            <a:xfrm>
              <a:off x="8266017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867682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9469347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0071013" y="1800902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656265" y="328018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9722015" y="328018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5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8528936" y="2297854"/>
              <a:ext cx="3702" cy="27719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>
              <a:off x="8656265" y="2323935"/>
              <a:ext cx="445261" cy="25111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8707081" y="3070004"/>
              <a:ext cx="283848" cy="21017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8790067" y="2948500"/>
              <a:ext cx="1012164" cy="33168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8787297" y="2312012"/>
              <a:ext cx="1538375" cy="51498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8783595" y="2313721"/>
              <a:ext cx="921030" cy="37714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ounded Rectangle 20"/>
            <p:cNvSpPr/>
            <p:nvPr/>
          </p:nvSpPr>
          <p:spPr>
            <a:xfrm>
              <a:off x="8277979" y="2575053"/>
              <a:ext cx="509318" cy="503885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6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194764" y="1719942"/>
              <a:ext cx="654241" cy="143471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81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524001"/>
            <a:ext cx="10969943" cy="2285999"/>
          </a:xfrm>
        </p:spPr>
        <p:txBody>
          <a:bodyPr/>
          <a:lstStyle/>
          <a:p>
            <a:r>
              <a:rPr lang="en-US" dirty="0" smtClean="0"/>
              <a:t>Automated </a:t>
            </a:r>
            <a:r>
              <a:rPr lang="en-US" dirty="0" err="1" smtClean="0"/>
              <a:t>BindX</a:t>
            </a:r>
            <a:r>
              <a:rPr lang="en-US" dirty="0" smtClean="0"/>
              <a:t> and </a:t>
            </a:r>
            <a:r>
              <a:rPr lang="en-US" dirty="0" err="1" smtClean="0"/>
              <a:t>BindY</a:t>
            </a:r>
            <a:endParaRPr lang="en-US" dirty="0" smtClean="0"/>
          </a:p>
          <a:p>
            <a:pPr lvl="1"/>
            <a:r>
              <a:rPr lang="en-US" dirty="0" smtClean="0"/>
              <a:t>Examines subgraph structures and calls </a:t>
            </a:r>
            <a:r>
              <a:rPr lang="en-US" dirty="0" err="1" smtClean="0"/>
              <a:t>BindX</a:t>
            </a:r>
            <a:r>
              <a:rPr lang="en-US" dirty="0" smtClean="0"/>
              <a:t> and </a:t>
            </a:r>
            <a:r>
              <a:rPr lang="en-US" dirty="0" err="1" smtClean="0"/>
              <a:t>BindY</a:t>
            </a:r>
            <a:r>
              <a:rPr lang="en-US" dirty="0" smtClean="0"/>
              <a:t> automatically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Hierarchy awareness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0" name="Right Arrow 19"/>
          <p:cNvSpPr/>
          <p:nvPr/>
        </p:nvSpPr>
        <p:spPr bwMode="auto">
          <a:xfrm>
            <a:off x="5027612" y="4372651"/>
            <a:ext cx="15240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6052" y="4829851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Pipelining</a:t>
            </a:r>
            <a:endParaRPr lang="en-US" sz="20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623093" y="3949774"/>
            <a:ext cx="4214359" cy="1460426"/>
            <a:chOff x="1091311" y="2048759"/>
            <a:chExt cx="2965786" cy="981489"/>
          </a:xfrm>
        </p:grpSpPr>
        <p:sp>
          <p:nvSpPr>
            <p:cNvPr id="54" name="Rounded Rectangle 53"/>
            <p:cNvSpPr/>
            <p:nvPr/>
          </p:nvSpPr>
          <p:spPr>
            <a:xfrm>
              <a:off x="1091311" y="2048763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1614685" y="2048763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2138059" y="2048762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2661433" y="2048761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399836" y="2681333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3184807" y="2048760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5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3708181" y="2048759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6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61" name="Straight Arrow Connector 60"/>
            <p:cNvCxnSpPr>
              <a:stCxn id="56" idx="2"/>
            </p:cNvCxnSpPr>
            <p:nvPr/>
          </p:nvCxnSpPr>
          <p:spPr>
            <a:xfrm>
              <a:off x="1265769" y="2397678"/>
              <a:ext cx="1134067" cy="45811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7" idx="2"/>
            </p:cNvCxnSpPr>
            <p:nvPr/>
          </p:nvCxnSpPr>
          <p:spPr>
            <a:xfrm>
              <a:off x="1789143" y="2397678"/>
              <a:ext cx="623833" cy="30994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9" idx="2"/>
            </p:cNvCxnSpPr>
            <p:nvPr/>
          </p:nvCxnSpPr>
          <p:spPr>
            <a:xfrm>
              <a:off x="2312517" y="2397677"/>
              <a:ext cx="261777" cy="2836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1" idx="2"/>
            </p:cNvCxnSpPr>
            <p:nvPr/>
          </p:nvCxnSpPr>
          <p:spPr>
            <a:xfrm flipH="1">
              <a:off x="2574294" y="2397676"/>
              <a:ext cx="261597" cy="28365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4" idx="2"/>
            </p:cNvCxnSpPr>
            <p:nvPr/>
          </p:nvCxnSpPr>
          <p:spPr>
            <a:xfrm flipH="1">
              <a:off x="2721033" y="2397675"/>
              <a:ext cx="638232" cy="30994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flipH="1">
              <a:off x="2748752" y="2397674"/>
              <a:ext cx="1133887" cy="4581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6804069" y="3949774"/>
            <a:ext cx="4978461" cy="1460426"/>
            <a:chOff x="4518318" y="2046464"/>
            <a:chExt cx="3518179" cy="1011254"/>
          </a:xfrm>
        </p:grpSpPr>
        <p:sp>
          <p:nvSpPr>
            <p:cNvPr id="67" name="Rounded Rectangle 66"/>
            <p:cNvSpPr/>
            <p:nvPr/>
          </p:nvSpPr>
          <p:spPr>
            <a:xfrm>
              <a:off x="4518318" y="2046472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6088440" y="2046465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5041692" y="2046468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3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621486" y="2046464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4</a:t>
              </a: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5565066" y="2046467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5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7156510" y="2048763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6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5041692" y="2694007"/>
              <a:ext cx="348916" cy="363711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7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5574739" y="2694006"/>
              <a:ext cx="348916" cy="348915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8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6088440" y="2693388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9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6621487" y="2693387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10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7154534" y="2693386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11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7687581" y="2685365"/>
              <a:ext cx="348916" cy="3489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4692776" y="2395387"/>
              <a:ext cx="387740" cy="31223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5216150" y="2395383"/>
              <a:ext cx="0" cy="29862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V="1">
              <a:off x="5390608" y="2868464"/>
              <a:ext cx="184131" cy="739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5739524" y="2395382"/>
              <a:ext cx="1201" cy="28779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940296" y="2876199"/>
              <a:ext cx="140765" cy="802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6457962" y="2863833"/>
              <a:ext cx="140765" cy="802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flipV="1">
              <a:off x="6986649" y="2863903"/>
              <a:ext cx="140765" cy="802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7538976" y="2859823"/>
              <a:ext cx="140765" cy="802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6262898" y="2395380"/>
              <a:ext cx="0" cy="28779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6795944" y="2395379"/>
              <a:ext cx="1" cy="29800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H="1">
              <a:off x="7328992" y="2397678"/>
              <a:ext cx="1976" cy="29570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155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015" y="1600200"/>
            <a:ext cx="10665222" cy="4937126"/>
          </a:xfrm>
        </p:spPr>
        <p:txBody>
          <a:bodyPr/>
          <a:lstStyle/>
          <a:p>
            <a:r>
              <a:rPr lang="en-US" dirty="0" smtClean="0"/>
              <a:t>Fault tolerance for distributed storage is critical </a:t>
            </a:r>
          </a:p>
          <a:p>
            <a:pPr lvl="1"/>
            <a:r>
              <a:rPr lang="en-US" b="1" dirty="0" smtClean="0">
                <a:solidFill>
                  <a:srgbClr val="3333CC"/>
                </a:solidFill>
              </a:rPr>
              <a:t>Availability</a:t>
            </a:r>
            <a:r>
              <a:rPr lang="en-US" dirty="0" smtClean="0"/>
              <a:t>: data remains accessible under failures</a:t>
            </a:r>
          </a:p>
          <a:p>
            <a:pPr lvl="1"/>
            <a:r>
              <a:rPr lang="en-US" b="1" dirty="0" smtClean="0">
                <a:solidFill>
                  <a:srgbClr val="3333CC"/>
                </a:solidFill>
              </a:rPr>
              <a:t>Durability</a:t>
            </a:r>
            <a:r>
              <a:rPr lang="en-US" dirty="0" smtClean="0"/>
              <a:t>: no data loss even under failures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Erasure coding </a:t>
            </a:r>
            <a:r>
              <a:rPr lang="en-US" dirty="0" smtClean="0"/>
              <a:t>is a promising redundancy technique </a:t>
            </a:r>
          </a:p>
          <a:p>
            <a:pPr lvl="1"/>
            <a:r>
              <a:rPr lang="en-US" dirty="0" smtClean="0"/>
              <a:t>Minimum data redundancy via “data encoding”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igher reliability with same storage redundancy than replication</a:t>
            </a:r>
          </a:p>
          <a:p>
            <a:pPr lvl="1"/>
            <a:r>
              <a:rPr lang="en-US" dirty="0" smtClean="0"/>
              <a:t>Reportedly deployed in Google, Azure, Facebook 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e.g., Azure reduces redundancy from 3x (replication) to 1.33x (erasure coding) 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PBs saving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3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523999"/>
            <a:ext cx="10969943" cy="5029201"/>
          </a:xfrm>
        </p:spPr>
        <p:txBody>
          <a:bodyPr/>
          <a:lstStyle/>
          <a:p>
            <a:r>
              <a:rPr lang="en-US" dirty="0" smtClean="0"/>
              <a:t>Middleware </a:t>
            </a:r>
            <a:r>
              <a:rPr lang="en-US" dirty="0" smtClean="0"/>
              <a:t>layer (</a:t>
            </a:r>
            <a:r>
              <a:rPr lang="en-US" dirty="0" smtClean="0">
                <a:solidFill>
                  <a:srgbClr val="FF0000"/>
                </a:solidFill>
              </a:rPr>
              <a:t>7000+ lines-of-code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Coding operations in units of packets</a:t>
            </a:r>
          </a:p>
          <a:p>
            <a:pPr lvl="1"/>
            <a:r>
              <a:rPr lang="en-US" dirty="0" smtClean="0"/>
              <a:t>Intel ISA-L for erasure coding</a:t>
            </a:r>
          </a:p>
          <a:p>
            <a:pPr lvl="1"/>
            <a:r>
              <a:rPr lang="en-US" dirty="0" err="1" smtClean="0"/>
              <a:t>Redis</a:t>
            </a:r>
            <a:r>
              <a:rPr lang="en-US" dirty="0" smtClean="0"/>
              <a:t> for communications</a:t>
            </a:r>
          </a:p>
          <a:p>
            <a:r>
              <a:rPr lang="en-US" dirty="0" smtClean="0"/>
              <a:t>Integration with existing distributed storage systems</a:t>
            </a:r>
          </a:p>
          <a:p>
            <a:pPr lvl="1"/>
            <a:r>
              <a:rPr lang="en-US" dirty="0" smtClean="0"/>
              <a:t>HDFS-RAID</a:t>
            </a:r>
          </a:p>
          <a:p>
            <a:pPr lvl="1"/>
            <a:r>
              <a:rPr lang="en-US" dirty="0" smtClean="0"/>
              <a:t>Hadoop 3.0 HDFS</a:t>
            </a:r>
          </a:p>
          <a:p>
            <a:pPr lvl="1"/>
            <a:r>
              <a:rPr lang="en-US" dirty="0" smtClean="0"/>
              <a:t>QFS (see technical report)</a:t>
            </a:r>
          </a:p>
          <a:p>
            <a:r>
              <a:rPr lang="en-US" dirty="0" smtClean="0"/>
              <a:t>Each integration only makes </a:t>
            </a:r>
            <a:r>
              <a:rPr lang="en-US" dirty="0" smtClean="0">
                <a:solidFill>
                  <a:srgbClr val="FF0000"/>
                </a:solidFill>
              </a:rPr>
              <a:t>≤ 450</a:t>
            </a:r>
            <a:r>
              <a:rPr lang="en-US" dirty="0" smtClean="0"/>
              <a:t> lines-of-code changes</a:t>
            </a:r>
          </a:p>
          <a:p>
            <a:pPr lvl="1"/>
            <a:r>
              <a:rPr lang="en-US" dirty="0" smtClean="0"/>
              <a:t>Changes include: (1) interfacing with systems, (2) block placement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2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cluster</a:t>
            </a:r>
          </a:p>
          <a:p>
            <a:pPr lvl="1"/>
            <a:r>
              <a:rPr lang="en-US" dirty="0" smtClean="0"/>
              <a:t>16 machines</a:t>
            </a:r>
          </a:p>
          <a:p>
            <a:pPr lvl="1"/>
            <a:r>
              <a:rPr lang="en-US" dirty="0" smtClean="0"/>
              <a:t>Quad-core 3.4 GHz Intel CPU</a:t>
            </a:r>
          </a:p>
          <a:p>
            <a:pPr lvl="1"/>
            <a:r>
              <a:rPr lang="en-US" dirty="0" smtClean="0"/>
              <a:t>16 </a:t>
            </a:r>
            <a:r>
              <a:rPr lang="en-US" dirty="0" err="1" smtClean="0"/>
              <a:t>GiB</a:t>
            </a:r>
            <a:r>
              <a:rPr lang="en-US" dirty="0" smtClean="0"/>
              <a:t> RAM</a:t>
            </a:r>
          </a:p>
          <a:p>
            <a:pPr lvl="1"/>
            <a:r>
              <a:rPr lang="en-US" dirty="0" smtClean="0"/>
              <a:t>10 Gb/s network</a:t>
            </a:r>
          </a:p>
          <a:p>
            <a:r>
              <a:rPr lang="en-US" dirty="0" smtClean="0"/>
              <a:t>Amazon EC2</a:t>
            </a:r>
          </a:p>
          <a:p>
            <a:pPr lvl="1"/>
            <a:r>
              <a:rPr lang="en-US" dirty="0" smtClean="0"/>
              <a:t>Up to 30 instances</a:t>
            </a:r>
          </a:p>
          <a:p>
            <a:pPr lvl="1"/>
            <a:r>
              <a:rPr lang="en-US" dirty="0" smtClean="0"/>
              <a:t>m5.xlarge instances</a:t>
            </a:r>
          </a:p>
          <a:p>
            <a:pPr lvl="1"/>
            <a:r>
              <a:rPr lang="en-US" dirty="0" smtClean="0"/>
              <a:t>10 Gb/s network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Operations in Local 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5029200"/>
            <a:ext cx="10969943" cy="1249365"/>
          </a:xfrm>
        </p:spPr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preserves original HDFS performance</a:t>
            </a:r>
          </a:p>
          <a:p>
            <a:r>
              <a:rPr lang="en-US" dirty="0" err="1" smtClean="0"/>
              <a:t>OpenEC</a:t>
            </a:r>
            <a:r>
              <a:rPr lang="en-US" dirty="0" smtClean="0"/>
              <a:t> achieves much faster offline encoding than HDFS-RAID with a simpler workflow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412" y="1295399"/>
            <a:ext cx="3962400" cy="31552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04" y="1295399"/>
            <a:ext cx="3919706" cy="31212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5812" y="4419600"/>
            <a:ext cx="3405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Comparisons with HDFS-3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51612" y="4419600"/>
            <a:ext cx="3890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Comparisons with HDFS-RAID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23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2" y="152400"/>
            <a:ext cx="11276171" cy="1143000"/>
          </a:xfrm>
        </p:spPr>
        <p:txBody>
          <a:bodyPr/>
          <a:lstStyle/>
          <a:p>
            <a:r>
              <a:rPr lang="en-US" dirty="0" smtClean="0"/>
              <a:t>Comparisons with Native Coding (without I/O)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4876800"/>
            <a:ext cx="10896600" cy="1342561"/>
          </a:xfrm>
        </p:spPr>
        <p:txBody>
          <a:bodyPr/>
          <a:lstStyle/>
          <a:p>
            <a:r>
              <a:rPr lang="en-US" dirty="0" smtClean="0"/>
              <a:t>ECDAG coding computations are slower than ISA-L </a:t>
            </a:r>
          </a:p>
          <a:p>
            <a:pPr lvl="1"/>
            <a:r>
              <a:rPr lang="en-US" dirty="0" smtClean="0"/>
              <a:t>29-38% lower in encoding; </a:t>
            </a:r>
            <a:r>
              <a:rPr lang="en-US" dirty="0"/>
              <a:t>0.6-3.15</a:t>
            </a:r>
            <a:r>
              <a:rPr lang="en-US" dirty="0" smtClean="0"/>
              <a:t>% lower in decoding</a:t>
            </a:r>
          </a:p>
          <a:p>
            <a:r>
              <a:rPr lang="en-US" dirty="0" smtClean="0"/>
              <a:t>Remains much faster than I/O; limited overhead overall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439" y="1295400"/>
            <a:ext cx="3729373" cy="29696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86" y="1295400"/>
            <a:ext cx="3729375" cy="29696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98812" y="4324290"/>
            <a:ext cx="1354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Encoding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94612" y="4324290"/>
            <a:ext cx="1354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Decoding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8984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of Erasure Coding Designs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23" y="1643575"/>
            <a:ext cx="2870789" cy="2285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12" y="1745174"/>
            <a:ext cx="2743200" cy="218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012" y="1745174"/>
            <a:ext cx="2743200" cy="218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412" y="1745174"/>
            <a:ext cx="2743200" cy="2184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74812" y="401672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LRC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79005" y="4016514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Regenerating codes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758594" y="4016514"/>
            <a:ext cx="1659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Repair algorithms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980612" y="4032806"/>
            <a:ext cx="742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DRC</a:t>
            </a:r>
            <a:endParaRPr lang="en-US" sz="2000" b="1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441" y="4953000"/>
            <a:ext cx="10969943" cy="1096965"/>
          </a:xfrm>
        </p:spPr>
        <p:txBody>
          <a:bodyPr/>
          <a:lstStyle/>
          <a:p>
            <a:r>
              <a:rPr lang="en-US" dirty="0" smtClean="0"/>
              <a:t>Comparisons with six state-of-the-art erasure coding designs</a:t>
            </a:r>
          </a:p>
          <a:p>
            <a:r>
              <a:rPr lang="en-US" dirty="0" err="1" smtClean="0"/>
              <a:t>OpenEC’s</a:t>
            </a:r>
            <a:r>
              <a:rPr lang="en-US" dirty="0" smtClean="0"/>
              <a:t> performance conforms to the theoretical gains in network-bound environments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904" y="2133600"/>
            <a:ext cx="5086508" cy="3224132"/>
          </a:xfrm>
        </p:spPr>
        <p:txBody>
          <a:bodyPr/>
          <a:lstStyle/>
          <a:p>
            <a:r>
              <a:rPr lang="en-US" dirty="0" smtClean="0"/>
              <a:t>Automated ECDAG customization for a hierarchical topology</a:t>
            </a:r>
          </a:p>
          <a:p>
            <a:endParaRPr lang="en-US" dirty="0"/>
          </a:p>
          <a:p>
            <a:r>
              <a:rPr lang="en-US" dirty="0" smtClean="0"/>
              <a:t>Up to 82</a:t>
            </a:r>
            <a:r>
              <a:rPr lang="en-US" dirty="0" smtClean="0"/>
              <a:t>% repair throughput 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812" y="1570567"/>
            <a:ext cx="5300330" cy="422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4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in Amazon EC2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5638799"/>
            <a:ext cx="10969943" cy="609601"/>
          </a:xfrm>
        </p:spPr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scales well with number of instances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12" y="1447799"/>
            <a:ext cx="4495800" cy="3579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903" y="1447799"/>
            <a:ext cx="4457909" cy="35498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00729" y="5010090"/>
            <a:ext cx="2222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Online Encoding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212305" y="5010090"/>
            <a:ext cx="2234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Offline Encoding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6155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570037"/>
            <a:ext cx="10969943" cy="4297363"/>
          </a:xfrm>
        </p:spPr>
        <p:txBody>
          <a:bodyPr/>
          <a:lstStyle/>
          <a:p>
            <a:r>
              <a:rPr lang="en-US" dirty="0" err="1" smtClean="0"/>
              <a:t>OpenEC</a:t>
            </a:r>
            <a:r>
              <a:rPr lang="en-US" dirty="0" smtClean="0"/>
              <a:t> is a unified and configurable framework for flexible erasure coding management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Integration with more systems (e.g., </a:t>
            </a:r>
            <a:r>
              <a:rPr lang="en-US" dirty="0" err="1" smtClean="0"/>
              <a:t>Ceph</a:t>
            </a:r>
            <a:r>
              <a:rPr lang="en-US" dirty="0" smtClean="0"/>
              <a:t>, Swift)</a:t>
            </a:r>
          </a:p>
          <a:p>
            <a:pPr lvl="1"/>
            <a:r>
              <a:rPr lang="en-US" dirty="0" smtClean="0"/>
              <a:t>Combined with software-defined storage for better configurability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Source code:</a:t>
            </a:r>
          </a:p>
          <a:p>
            <a:pPr lvl="1"/>
            <a:r>
              <a:rPr lang="en-US" b="1" dirty="0">
                <a:hlinkClick r:id="rId3"/>
              </a:rPr>
              <a:t>http://</a:t>
            </a:r>
            <a:r>
              <a:rPr lang="en-US" b="1" dirty="0" smtClean="0">
                <a:hlinkClick r:id="rId3"/>
              </a:rPr>
              <a:t>adslab.cse.cuhk.edu.hk/software/</a:t>
            </a:r>
            <a:r>
              <a:rPr lang="en-US" b="1" u="sng" dirty="0" err="1" smtClean="0">
                <a:solidFill>
                  <a:srgbClr val="FF0000"/>
                </a:solidFill>
              </a:rPr>
              <a:t>openec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3276600"/>
            <a:ext cx="10969943" cy="1143000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construct decoding ECDAGs for different combinations of lost blocks? </a:t>
            </a:r>
          </a:p>
          <a:p>
            <a:r>
              <a:rPr lang="en-US" dirty="0" smtClean="0"/>
              <a:t>The Decode() function should construct different decoding ECDAGs for two cases: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Decoding one lost block</a:t>
            </a:r>
            <a:r>
              <a:rPr lang="en-US" dirty="0" smtClean="0"/>
              <a:t>: uses any repair-efficient approach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Decoding multiple lost blocks</a:t>
            </a:r>
            <a:r>
              <a:rPr lang="en-US" dirty="0" smtClean="0"/>
              <a:t>: picks the first k available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Erasure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68" y="1371601"/>
            <a:ext cx="11477810" cy="206906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Divide file data to </a:t>
            </a:r>
            <a:r>
              <a:rPr lang="en-US" b="1" dirty="0" smtClean="0"/>
              <a:t>k </a:t>
            </a:r>
            <a:r>
              <a:rPr lang="en-US" dirty="0" smtClean="0">
                <a:solidFill>
                  <a:srgbClr val="FF0000"/>
                </a:solidFill>
              </a:rPr>
              <a:t>data blocks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Encode k data blocks to </a:t>
            </a:r>
            <a:r>
              <a:rPr lang="en-US" b="1" dirty="0" smtClean="0"/>
              <a:t>n-k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parity blocks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 smtClean="0"/>
              <a:t>Distribute the n erasure-coded blocks (</a:t>
            </a:r>
            <a:r>
              <a:rPr lang="en-US" dirty="0" smtClean="0">
                <a:solidFill>
                  <a:srgbClr val="FF0000"/>
                </a:solidFill>
              </a:rPr>
              <a:t>coding group</a:t>
            </a:r>
            <a:r>
              <a:rPr lang="en-US" dirty="0" smtClean="0"/>
              <a:t>) to n nodes 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Fault-tolerance</a:t>
            </a:r>
            <a:r>
              <a:rPr lang="en-US" dirty="0" smtClean="0"/>
              <a:t>: </a:t>
            </a:r>
            <a:r>
              <a:rPr lang="en-US" dirty="0"/>
              <a:t>any k out of n </a:t>
            </a:r>
            <a:r>
              <a:rPr lang="en-US" dirty="0" smtClean="0"/>
              <a:t>blocks </a:t>
            </a:r>
            <a:r>
              <a:rPr lang="en-US" dirty="0"/>
              <a:t>can recover </a:t>
            </a:r>
            <a:r>
              <a:rPr lang="en-US" dirty="0" smtClean="0"/>
              <a:t>file data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326217" y="351686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19701" y="6153090"/>
            <a:ext cx="1681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(n, k) = (4, 2)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674812" y="3886200"/>
            <a:ext cx="8951976" cy="2362200"/>
            <a:chOff x="58977" y="3687725"/>
            <a:chExt cx="11926701" cy="2362200"/>
          </a:xfrm>
        </p:grpSpPr>
        <p:sp>
          <p:nvSpPr>
            <p:cNvPr id="5" name="圆角矩形 79"/>
            <p:cNvSpPr/>
            <p:nvPr/>
          </p:nvSpPr>
          <p:spPr bwMode="auto">
            <a:xfrm>
              <a:off x="9649487" y="3687725"/>
              <a:ext cx="2336191" cy="533400"/>
            </a:xfrm>
            <a:prstGeom prst="roundRect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圆角矩形 97"/>
            <p:cNvSpPr/>
            <p:nvPr/>
          </p:nvSpPr>
          <p:spPr bwMode="auto">
            <a:xfrm>
              <a:off x="9649487" y="4297325"/>
              <a:ext cx="2336191" cy="533400"/>
            </a:xfrm>
            <a:prstGeom prst="roundRect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圆角矩形 100"/>
            <p:cNvSpPr/>
            <p:nvPr/>
          </p:nvSpPr>
          <p:spPr bwMode="auto">
            <a:xfrm>
              <a:off x="9649487" y="4906925"/>
              <a:ext cx="2336191" cy="533400"/>
            </a:xfrm>
            <a:prstGeom prst="roundRect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圆角矩形 103"/>
            <p:cNvSpPr/>
            <p:nvPr/>
          </p:nvSpPr>
          <p:spPr bwMode="auto">
            <a:xfrm>
              <a:off x="9649487" y="5516525"/>
              <a:ext cx="2336191" cy="533400"/>
            </a:xfrm>
            <a:prstGeom prst="roundRect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矩形 80"/>
            <p:cNvSpPr/>
            <p:nvPr/>
          </p:nvSpPr>
          <p:spPr bwMode="auto">
            <a:xfrm>
              <a:off x="58977" y="4452185"/>
              <a:ext cx="1598446" cy="914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File</a:t>
              </a:r>
            </a:p>
          </p:txBody>
        </p:sp>
        <p:sp>
          <p:nvSpPr>
            <p:cNvPr id="10" name="右箭头 77"/>
            <p:cNvSpPr/>
            <p:nvPr/>
          </p:nvSpPr>
          <p:spPr bwMode="auto">
            <a:xfrm>
              <a:off x="5019701" y="4528385"/>
              <a:ext cx="1523603" cy="637032"/>
            </a:xfrm>
            <a:prstGeom prst="rightArrow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encode</a:t>
              </a:r>
              <a:endPara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右箭头 79"/>
            <p:cNvSpPr/>
            <p:nvPr/>
          </p:nvSpPr>
          <p:spPr bwMode="auto">
            <a:xfrm>
              <a:off x="1870921" y="4528385"/>
              <a:ext cx="1523603" cy="637032"/>
            </a:xfrm>
            <a:prstGeom prst="rightArrow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divide</a:t>
              </a:r>
              <a:endPara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直接箭头连接符 81"/>
            <p:cNvCxnSpPr/>
            <p:nvPr/>
          </p:nvCxnSpPr>
          <p:spPr bwMode="auto">
            <a:xfrm>
              <a:off x="8227458" y="3929492"/>
              <a:ext cx="1796077" cy="316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直接箭头连接符 85"/>
            <p:cNvCxnSpPr/>
            <p:nvPr/>
          </p:nvCxnSpPr>
          <p:spPr bwMode="auto">
            <a:xfrm>
              <a:off x="8203272" y="5159576"/>
              <a:ext cx="1796077" cy="316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直接箭头连接符 87"/>
            <p:cNvCxnSpPr/>
            <p:nvPr/>
          </p:nvCxnSpPr>
          <p:spPr bwMode="auto">
            <a:xfrm>
              <a:off x="8208111" y="5769176"/>
              <a:ext cx="1796077" cy="316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直接箭头连接符 90"/>
            <p:cNvCxnSpPr/>
            <p:nvPr/>
          </p:nvCxnSpPr>
          <p:spPr bwMode="auto">
            <a:xfrm>
              <a:off x="8208111" y="4549976"/>
              <a:ext cx="1796077" cy="316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矩形 155"/>
            <p:cNvSpPr/>
            <p:nvPr/>
          </p:nvSpPr>
          <p:spPr bwMode="auto">
            <a:xfrm>
              <a:off x="3496097" y="4388822"/>
              <a:ext cx="1320456" cy="2286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19" name="矩形 156"/>
            <p:cNvSpPr/>
            <p:nvPr/>
          </p:nvSpPr>
          <p:spPr bwMode="auto">
            <a:xfrm>
              <a:off x="3496097" y="4617422"/>
              <a:ext cx="1320456" cy="2286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</a:t>
              </a:r>
            </a:p>
          </p:txBody>
        </p:sp>
        <p:sp>
          <p:nvSpPr>
            <p:cNvPr id="20" name="矩形 157"/>
            <p:cNvSpPr/>
            <p:nvPr/>
          </p:nvSpPr>
          <p:spPr bwMode="auto">
            <a:xfrm>
              <a:off x="3496097" y="4998422"/>
              <a:ext cx="1320456" cy="2286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21" name="矩形 158"/>
            <p:cNvSpPr/>
            <p:nvPr/>
          </p:nvSpPr>
          <p:spPr bwMode="auto">
            <a:xfrm>
              <a:off x="3496097" y="5227022"/>
              <a:ext cx="1320456" cy="2286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22" name="矩形 114"/>
            <p:cNvSpPr/>
            <p:nvPr/>
          </p:nvSpPr>
          <p:spPr bwMode="auto">
            <a:xfrm>
              <a:off x="6709023" y="49185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A+C</a:t>
              </a:r>
            </a:p>
          </p:txBody>
        </p:sp>
        <p:sp>
          <p:nvSpPr>
            <p:cNvPr id="23" name="矩形 115"/>
            <p:cNvSpPr/>
            <p:nvPr/>
          </p:nvSpPr>
          <p:spPr bwMode="auto">
            <a:xfrm>
              <a:off x="6709023" y="51471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B+D</a:t>
              </a:r>
            </a:p>
          </p:txBody>
        </p:sp>
        <p:sp>
          <p:nvSpPr>
            <p:cNvPr id="24" name="矩形 117"/>
            <p:cNvSpPr/>
            <p:nvPr/>
          </p:nvSpPr>
          <p:spPr bwMode="auto">
            <a:xfrm>
              <a:off x="6709023" y="55281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A+D</a:t>
              </a:r>
            </a:p>
          </p:txBody>
        </p:sp>
        <p:sp>
          <p:nvSpPr>
            <p:cNvPr id="25" name="矩形 118"/>
            <p:cNvSpPr/>
            <p:nvPr/>
          </p:nvSpPr>
          <p:spPr bwMode="auto">
            <a:xfrm>
              <a:off x="6709023" y="57567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B+C+D</a:t>
              </a:r>
            </a:p>
          </p:txBody>
        </p:sp>
        <p:sp>
          <p:nvSpPr>
            <p:cNvPr id="26" name="矩形 107"/>
            <p:cNvSpPr/>
            <p:nvPr/>
          </p:nvSpPr>
          <p:spPr bwMode="auto">
            <a:xfrm>
              <a:off x="6709023" y="36993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27" name="矩形 109"/>
            <p:cNvSpPr/>
            <p:nvPr/>
          </p:nvSpPr>
          <p:spPr bwMode="auto">
            <a:xfrm>
              <a:off x="6709023" y="39279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</a:t>
              </a:r>
            </a:p>
          </p:txBody>
        </p:sp>
        <p:sp>
          <p:nvSpPr>
            <p:cNvPr id="28" name="矩形 111"/>
            <p:cNvSpPr/>
            <p:nvPr/>
          </p:nvSpPr>
          <p:spPr bwMode="auto">
            <a:xfrm>
              <a:off x="6709023" y="43089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29" name="矩形 112"/>
            <p:cNvSpPr/>
            <p:nvPr/>
          </p:nvSpPr>
          <p:spPr bwMode="auto">
            <a:xfrm>
              <a:off x="6709023" y="4537593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496097" y="4388960"/>
              <a:ext cx="1320456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3499934" y="4996020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709023" y="3703023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6703854" y="4312760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6703854" y="4922360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703854" y="5531960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矩形 114"/>
            <p:cNvSpPr/>
            <p:nvPr/>
          </p:nvSpPr>
          <p:spPr bwMode="auto">
            <a:xfrm>
              <a:off x="10162523" y="49483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A+C</a:t>
              </a:r>
            </a:p>
          </p:txBody>
        </p:sp>
        <p:sp>
          <p:nvSpPr>
            <p:cNvPr id="46" name="矩形 115"/>
            <p:cNvSpPr/>
            <p:nvPr/>
          </p:nvSpPr>
          <p:spPr bwMode="auto">
            <a:xfrm>
              <a:off x="10162523" y="51769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B+D</a:t>
              </a:r>
            </a:p>
          </p:txBody>
        </p:sp>
        <p:sp>
          <p:nvSpPr>
            <p:cNvPr id="47" name="矩形 117"/>
            <p:cNvSpPr/>
            <p:nvPr/>
          </p:nvSpPr>
          <p:spPr bwMode="auto">
            <a:xfrm>
              <a:off x="10162523" y="55579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A+D</a:t>
              </a:r>
            </a:p>
          </p:txBody>
        </p:sp>
        <p:sp>
          <p:nvSpPr>
            <p:cNvPr id="48" name="矩形 118"/>
            <p:cNvSpPr/>
            <p:nvPr/>
          </p:nvSpPr>
          <p:spPr bwMode="auto">
            <a:xfrm>
              <a:off x="10162523" y="57865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B+C+D</a:t>
              </a:r>
            </a:p>
          </p:txBody>
        </p:sp>
        <p:sp>
          <p:nvSpPr>
            <p:cNvPr id="49" name="矩形 107"/>
            <p:cNvSpPr/>
            <p:nvPr/>
          </p:nvSpPr>
          <p:spPr bwMode="auto">
            <a:xfrm>
              <a:off x="10162523" y="37291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50" name="矩形 109"/>
            <p:cNvSpPr/>
            <p:nvPr/>
          </p:nvSpPr>
          <p:spPr bwMode="auto">
            <a:xfrm>
              <a:off x="10162523" y="39577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</a:t>
              </a:r>
            </a:p>
          </p:txBody>
        </p:sp>
        <p:sp>
          <p:nvSpPr>
            <p:cNvPr id="51" name="矩形 111"/>
            <p:cNvSpPr/>
            <p:nvPr/>
          </p:nvSpPr>
          <p:spPr bwMode="auto">
            <a:xfrm>
              <a:off x="10162523" y="43387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52" name="矩形 112"/>
            <p:cNvSpPr/>
            <p:nvPr/>
          </p:nvSpPr>
          <p:spPr bwMode="auto">
            <a:xfrm>
              <a:off x="10162523" y="4567347"/>
              <a:ext cx="1315287" cy="228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10162523" y="3732777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0157354" y="4342514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10157354" y="4952114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10157354" y="5561714"/>
              <a:ext cx="1315287" cy="45706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52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there is a failure during repair?</a:t>
            </a:r>
          </a:p>
          <a:p>
            <a:r>
              <a:rPr lang="en-US" dirty="0" smtClean="0"/>
              <a:t>We assume that </a:t>
            </a:r>
            <a:r>
              <a:rPr lang="en-US" dirty="0" err="1" smtClean="0"/>
              <a:t>OpenEC</a:t>
            </a:r>
            <a:r>
              <a:rPr lang="en-US" dirty="0" smtClean="0"/>
              <a:t> restarts the repair process by connecting to the new set of available nodes.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3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types of codes are supported or not supported?</a:t>
            </a:r>
          </a:p>
          <a:p>
            <a:r>
              <a:rPr lang="en-US" dirty="0" smtClean="0"/>
              <a:t>Supported: 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inear codes (e.g., RS codes, regenerating codes, LRC)</a:t>
            </a:r>
          </a:p>
          <a:p>
            <a:r>
              <a:rPr lang="en-US" dirty="0" smtClean="0"/>
              <a:t>Not supported:</a:t>
            </a:r>
          </a:p>
          <a:p>
            <a:pPr lvl="1"/>
            <a:r>
              <a:rPr lang="en-US" dirty="0" smtClean="0"/>
              <a:t>Non-linear codes</a:t>
            </a:r>
          </a:p>
          <a:p>
            <a:pPr lvl="1"/>
            <a:r>
              <a:rPr lang="en-US" dirty="0" smtClean="0"/>
              <a:t>Sector-disk codes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4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automated </a:t>
            </a:r>
            <a:r>
              <a:rPr lang="en-US" dirty="0" err="1" smtClean="0"/>
              <a:t>BindX</a:t>
            </a:r>
            <a:r>
              <a:rPr lang="en-US" dirty="0" smtClean="0"/>
              <a:t> and </a:t>
            </a:r>
            <a:r>
              <a:rPr lang="en-US" dirty="0" err="1" smtClean="0"/>
              <a:t>BindY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412" y="2216946"/>
            <a:ext cx="5181600" cy="412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9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in QFS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2" y="2133600"/>
            <a:ext cx="4495800" cy="35799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012" y="2133600"/>
            <a:ext cx="4469312" cy="35588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89212" y="5692496"/>
            <a:ext cx="1627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Single Client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406349" y="5692496"/>
            <a:ext cx="1925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Multiple Clients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61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Erasure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9" y="1447800"/>
            <a:ext cx="10972800" cy="4952999"/>
          </a:xfrm>
        </p:spPr>
        <p:txBody>
          <a:bodyPr/>
          <a:lstStyle/>
          <a:p>
            <a:r>
              <a:rPr lang="en-US" dirty="0" smtClean="0"/>
              <a:t>Reed-Solomon (RS) codes are widely deployed</a:t>
            </a:r>
          </a:p>
          <a:p>
            <a:pPr lvl="1"/>
            <a:r>
              <a:rPr lang="en-US" dirty="0" smtClean="0"/>
              <a:t>Storage-optimal</a:t>
            </a:r>
          </a:p>
          <a:p>
            <a:pPr lvl="1"/>
            <a:r>
              <a:rPr lang="en-US" dirty="0" smtClean="0"/>
              <a:t>Generality for n and k</a:t>
            </a:r>
          </a:p>
          <a:p>
            <a:pPr lvl="1"/>
            <a:r>
              <a:rPr lang="en-US" i="1" dirty="0" smtClean="0"/>
              <a:t>Drawback: high repair penalty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New erasure coding solutions</a:t>
            </a:r>
          </a:p>
          <a:p>
            <a:pPr lvl="1"/>
            <a:r>
              <a:rPr lang="en-US" dirty="0" smtClean="0"/>
              <a:t>Repair-optimal erasure codes</a:t>
            </a:r>
          </a:p>
          <a:p>
            <a:pPr lvl="2"/>
            <a:r>
              <a:rPr lang="en-US" dirty="0" smtClean="0"/>
              <a:t>e.g., regenerating codes </a:t>
            </a:r>
            <a:r>
              <a:rPr lang="en-US" sz="1600" dirty="0" smtClean="0"/>
              <a:t>[TIT’10]</a:t>
            </a:r>
            <a:r>
              <a:rPr lang="en-US" dirty="0"/>
              <a:t>;</a:t>
            </a:r>
            <a:r>
              <a:rPr lang="en-US" dirty="0" smtClean="0"/>
              <a:t> locally repairable codes (LRCs) </a:t>
            </a:r>
            <a:r>
              <a:rPr lang="en-US" sz="1600" dirty="0" smtClean="0"/>
              <a:t>[ATC’12, PVLDB’13]</a:t>
            </a:r>
            <a:r>
              <a:rPr lang="en-US" dirty="0" smtClean="0"/>
              <a:t>; double regenerating codes (DRC) </a:t>
            </a:r>
            <a:r>
              <a:rPr lang="en-US" sz="1600" dirty="0" smtClean="0"/>
              <a:t>[TOS’17]</a:t>
            </a:r>
            <a:endParaRPr lang="en-US" dirty="0" smtClean="0"/>
          </a:p>
          <a:p>
            <a:pPr lvl="1"/>
            <a:r>
              <a:rPr lang="en-US" dirty="0" smtClean="0"/>
              <a:t>Repair-efficient algorithms</a:t>
            </a:r>
          </a:p>
          <a:p>
            <a:pPr lvl="2"/>
            <a:r>
              <a:rPr lang="en-US" dirty="0" smtClean="0"/>
              <a:t>e.g., Partial-parallel-repair (PPR) </a:t>
            </a:r>
            <a:r>
              <a:rPr lang="en-US" sz="1600" dirty="0" smtClean="0"/>
              <a:t>[Eurosys’16]</a:t>
            </a:r>
            <a:r>
              <a:rPr lang="en-US" dirty="0" smtClean="0"/>
              <a:t>; Repair pipelining </a:t>
            </a:r>
            <a:r>
              <a:rPr lang="en-US" sz="1600" dirty="0" smtClean="0"/>
              <a:t>[ATC’17]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0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523999"/>
            <a:ext cx="10969943" cy="4602165"/>
          </a:xfrm>
        </p:spPr>
        <p:txBody>
          <a:bodyPr/>
          <a:lstStyle/>
          <a:p>
            <a:r>
              <a:rPr lang="en-US" dirty="0" smtClean="0"/>
              <a:t>Deploying new erasure coding solutions in distributed storage systems (DSSs) is a daunting task</a:t>
            </a:r>
          </a:p>
          <a:p>
            <a:pPr lvl="1"/>
            <a:r>
              <a:rPr lang="en-US" dirty="0" smtClean="0"/>
              <a:t>Re-engineering </a:t>
            </a:r>
            <a:r>
              <a:rPr lang="en-US" dirty="0" smtClean="0"/>
              <a:t>of DSS </a:t>
            </a:r>
            <a:r>
              <a:rPr lang="en-US" dirty="0" smtClean="0"/>
              <a:t>workflows (e.g., read/write paths)</a:t>
            </a:r>
          </a:p>
          <a:p>
            <a:pPr lvl="1"/>
            <a:r>
              <a:rPr lang="en-US" dirty="0" smtClean="0"/>
              <a:t>Hard to generalize for different DSSs</a:t>
            </a:r>
          </a:p>
          <a:p>
            <a:r>
              <a:rPr lang="en-US" dirty="0" smtClean="0"/>
              <a:t>Our past experience: </a:t>
            </a:r>
          </a:p>
          <a:p>
            <a:pPr lvl="1"/>
            <a:r>
              <a:rPr lang="en-US" dirty="0" smtClean="0"/>
              <a:t>Over 4K lines-of-code change to HDFS-RAID for adding DRC </a:t>
            </a:r>
            <a:r>
              <a:rPr lang="en-US" sz="1600" dirty="0" smtClean="0"/>
              <a:t>[TOS’17]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Review of six DSSs with erasure coding support</a:t>
            </a:r>
          </a:p>
          <a:p>
            <a:pPr lvl="1"/>
            <a:r>
              <a:rPr lang="en-US" dirty="0" smtClean="0"/>
              <a:t>HDFS-RAID, Hadoop 3.0 HDFS, QFS, Tahoe-LAFS, </a:t>
            </a:r>
            <a:r>
              <a:rPr lang="en-US" dirty="0" err="1" smtClean="0"/>
              <a:t>Ceph</a:t>
            </a:r>
            <a:r>
              <a:rPr lang="en-US" dirty="0" smtClean="0"/>
              <a:t> and Swift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6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Current DSSs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568841"/>
            <a:ext cx="11582400" cy="2545959"/>
          </a:xfrm>
        </p:spPr>
        <p:txBody>
          <a:bodyPr/>
          <a:lstStyle/>
          <a:p>
            <a:r>
              <a:rPr lang="en-US" dirty="0" smtClean="0"/>
              <a:t>Hard to add advanced erasure codes</a:t>
            </a:r>
          </a:p>
          <a:p>
            <a:pPr lvl="1"/>
            <a:r>
              <a:rPr lang="en-US" dirty="0" smtClean="0"/>
              <a:t>Existing DSSs only provide interfaces for basic encoding/decoding operations</a:t>
            </a:r>
          </a:p>
          <a:p>
            <a:pPr lvl="1"/>
            <a:r>
              <a:rPr lang="en-US" dirty="0" smtClean="0"/>
              <a:t>Most DSSs do not support sub-</a:t>
            </a:r>
            <a:r>
              <a:rPr lang="en-US" dirty="0" err="1" smtClean="0"/>
              <a:t>packetization</a:t>
            </a:r>
            <a:r>
              <a:rPr lang="en-US" dirty="0" smtClean="0"/>
              <a:t> (e.g., regenerating codes)</a:t>
            </a:r>
          </a:p>
          <a:p>
            <a:r>
              <a:rPr lang="en-US" dirty="0" smtClean="0"/>
              <a:t>Hard to configure the workflows and placement of coding operations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1767768" y="4114800"/>
            <a:ext cx="3459704" cy="1713504"/>
            <a:chOff x="2216924" y="3009900"/>
            <a:chExt cx="3924298" cy="1943100"/>
          </a:xfrm>
        </p:grpSpPr>
        <p:cxnSp>
          <p:nvCxnSpPr>
            <p:cNvPr id="30" name="Straight Connector 29"/>
            <p:cNvCxnSpPr>
              <a:stCxn id="31" idx="0"/>
            </p:cNvCxnSpPr>
            <p:nvPr/>
          </p:nvCxnSpPr>
          <p:spPr bwMode="auto">
            <a:xfrm flipV="1">
              <a:off x="2461852" y="3581400"/>
              <a:ext cx="1177615" cy="89807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30"/>
            <p:cNvCxnSpPr>
              <a:stCxn id="33" idx="0"/>
            </p:cNvCxnSpPr>
            <p:nvPr/>
          </p:nvCxnSpPr>
          <p:spPr bwMode="auto">
            <a:xfrm flipV="1">
              <a:off x="3229294" y="3581400"/>
              <a:ext cx="560616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Straight Connector 31"/>
            <p:cNvCxnSpPr>
              <a:stCxn id="34" idx="0"/>
              <a:endCxn id="40" idx="1"/>
            </p:cNvCxnSpPr>
            <p:nvPr/>
          </p:nvCxnSpPr>
          <p:spPr bwMode="auto">
            <a:xfrm flipV="1">
              <a:off x="4034838" y="3694970"/>
              <a:ext cx="35377" cy="80083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>
              <a:stCxn id="35" idx="0"/>
            </p:cNvCxnSpPr>
            <p:nvPr/>
          </p:nvCxnSpPr>
          <p:spPr bwMode="auto">
            <a:xfrm flipH="1" flipV="1">
              <a:off x="4432166" y="3581400"/>
              <a:ext cx="364672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>
              <a:stCxn id="36" idx="0"/>
            </p:cNvCxnSpPr>
            <p:nvPr/>
          </p:nvCxnSpPr>
          <p:spPr bwMode="auto">
            <a:xfrm flipH="1" flipV="1">
              <a:off x="4796838" y="3581400"/>
              <a:ext cx="1099456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" name="Cloud 34"/>
            <p:cNvSpPr/>
            <p:nvPr/>
          </p:nvSpPr>
          <p:spPr bwMode="auto">
            <a:xfrm>
              <a:off x="2755766" y="3009900"/>
              <a:ext cx="2628898" cy="685800"/>
            </a:xfrm>
            <a:prstGeom prst="cloud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Network</a:t>
              </a:r>
              <a:endParaRPr kumimoji="0" lang="en-US" sz="1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6" name="Rounded Rectangle 35"/>
            <p:cNvSpPr/>
            <p:nvPr/>
          </p:nvSpPr>
          <p:spPr bwMode="auto">
            <a:xfrm>
              <a:off x="5651366" y="4495800"/>
              <a:ext cx="489856" cy="457200"/>
            </a:xfrm>
            <a:prstGeom prst="round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2216924" y="4479471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</a:p>
          </p:txBody>
        </p:sp>
        <p:sp>
          <p:nvSpPr>
            <p:cNvPr id="38" name="Rounded Rectangle 37"/>
            <p:cNvSpPr/>
            <p:nvPr/>
          </p:nvSpPr>
          <p:spPr bwMode="auto">
            <a:xfrm>
              <a:off x="2984366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2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 bwMode="auto">
            <a:xfrm>
              <a:off x="3789910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3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 bwMode="auto">
            <a:xfrm>
              <a:off x="4551910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4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1" name="Freeform 40"/>
          <p:cNvSpPr/>
          <p:nvPr/>
        </p:nvSpPr>
        <p:spPr bwMode="auto">
          <a:xfrm>
            <a:off x="1956419" y="4551707"/>
            <a:ext cx="3051836" cy="885740"/>
          </a:xfrm>
          <a:custGeom>
            <a:avLst/>
            <a:gdLst>
              <a:gd name="connsiteX0" fmla="*/ 0 w 3461657"/>
              <a:gd name="connsiteY0" fmla="*/ 955436 h 1004422"/>
              <a:gd name="connsiteX1" fmla="*/ 1387929 w 3461657"/>
              <a:gd name="connsiteY1" fmla="*/ 73693 h 1004422"/>
              <a:gd name="connsiteX2" fmla="*/ 2383972 w 3461657"/>
              <a:gd name="connsiteY2" fmla="*/ 155336 h 1004422"/>
              <a:gd name="connsiteX3" fmla="*/ 3461657 w 3461657"/>
              <a:gd name="connsiteY3" fmla="*/ 1004422 h 100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657" h="1004422">
                <a:moveTo>
                  <a:pt x="0" y="955436"/>
                </a:moveTo>
                <a:cubicBezTo>
                  <a:pt x="495300" y="581239"/>
                  <a:pt x="990600" y="207043"/>
                  <a:pt x="1387929" y="73693"/>
                </a:cubicBezTo>
                <a:cubicBezTo>
                  <a:pt x="1785258" y="-59657"/>
                  <a:pt x="2038351" y="214"/>
                  <a:pt x="2383972" y="155336"/>
                </a:cubicBezTo>
                <a:cubicBezTo>
                  <a:pt x="2729593" y="310458"/>
                  <a:pt x="3095625" y="657440"/>
                  <a:pt x="3461657" y="1004422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2719069" y="4605222"/>
            <a:ext cx="2195242" cy="835588"/>
          </a:xfrm>
          <a:custGeom>
            <a:avLst/>
            <a:gdLst>
              <a:gd name="connsiteX0" fmla="*/ 0 w 2547257"/>
              <a:gd name="connsiteY0" fmla="*/ 947547 h 947547"/>
              <a:gd name="connsiteX1" fmla="*/ 538843 w 2547257"/>
              <a:gd name="connsiteY1" fmla="*/ 131118 h 947547"/>
              <a:gd name="connsiteX2" fmla="*/ 1257300 w 2547257"/>
              <a:gd name="connsiteY2" fmla="*/ 82132 h 947547"/>
              <a:gd name="connsiteX3" fmla="*/ 2547257 w 2547257"/>
              <a:gd name="connsiteY3" fmla="*/ 931218 h 94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7257" h="947547">
                <a:moveTo>
                  <a:pt x="0" y="947547"/>
                </a:moveTo>
                <a:cubicBezTo>
                  <a:pt x="164646" y="611450"/>
                  <a:pt x="329293" y="275354"/>
                  <a:pt x="538843" y="131118"/>
                </a:cubicBezTo>
                <a:cubicBezTo>
                  <a:pt x="748393" y="-13118"/>
                  <a:pt x="922564" y="-51218"/>
                  <a:pt x="1257300" y="82132"/>
                </a:cubicBezTo>
                <a:cubicBezTo>
                  <a:pt x="1592036" y="215482"/>
                  <a:pt x="2069646" y="573350"/>
                  <a:pt x="2547257" y="931218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3412621" y="4715753"/>
            <a:ext cx="1420545" cy="731994"/>
          </a:xfrm>
          <a:custGeom>
            <a:avLst/>
            <a:gdLst>
              <a:gd name="connsiteX0" fmla="*/ 13675 w 1597547"/>
              <a:gd name="connsiteY0" fmla="*/ 797419 h 813747"/>
              <a:gd name="connsiteX1" fmla="*/ 78990 w 1597547"/>
              <a:gd name="connsiteY1" fmla="*/ 46304 h 813747"/>
              <a:gd name="connsiteX2" fmla="*/ 617833 w 1597547"/>
              <a:gd name="connsiteY2" fmla="*/ 160604 h 813747"/>
              <a:gd name="connsiteX3" fmla="*/ 1597547 w 1597547"/>
              <a:gd name="connsiteY3" fmla="*/ 813747 h 813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7547" h="813747">
                <a:moveTo>
                  <a:pt x="13675" y="797419"/>
                </a:moveTo>
                <a:cubicBezTo>
                  <a:pt x="-4014" y="474929"/>
                  <a:pt x="-21703" y="152440"/>
                  <a:pt x="78990" y="46304"/>
                </a:cubicBezTo>
                <a:cubicBezTo>
                  <a:pt x="179683" y="-59832"/>
                  <a:pt x="364740" y="32697"/>
                  <a:pt x="617833" y="160604"/>
                </a:cubicBezTo>
                <a:cubicBezTo>
                  <a:pt x="870926" y="288511"/>
                  <a:pt x="1234236" y="551129"/>
                  <a:pt x="1597547" y="813747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3875389" y="4993007"/>
            <a:ext cx="907744" cy="490426"/>
          </a:xfrm>
          <a:custGeom>
            <a:avLst/>
            <a:gdLst>
              <a:gd name="connsiteX0" fmla="*/ 242062 w 1009505"/>
              <a:gd name="connsiteY0" fmla="*/ 441088 h 490073"/>
              <a:gd name="connsiteX1" fmla="*/ 46119 w 1009505"/>
              <a:gd name="connsiteY1" fmla="*/ 216 h 490073"/>
              <a:gd name="connsiteX2" fmla="*/ 1009505 w 1009505"/>
              <a:gd name="connsiteY2" fmla="*/ 490073 h 490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9505" h="490073">
                <a:moveTo>
                  <a:pt x="242062" y="441088"/>
                </a:moveTo>
                <a:cubicBezTo>
                  <a:pt x="80137" y="216570"/>
                  <a:pt x="-81788" y="-7948"/>
                  <a:pt x="46119" y="216"/>
                </a:cubicBezTo>
                <a:cubicBezTo>
                  <a:pt x="174026" y="8380"/>
                  <a:pt x="591765" y="249226"/>
                  <a:pt x="1009505" y="490073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6591666" y="4121582"/>
            <a:ext cx="3446008" cy="1706722"/>
            <a:chOff x="2216924" y="3009900"/>
            <a:chExt cx="3924298" cy="1943100"/>
          </a:xfrm>
        </p:grpSpPr>
        <p:cxnSp>
          <p:nvCxnSpPr>
            <p:cNvPr id="46" name="Straight Connector 45"/>
            <p:cNvCxnSpPr/>
            <p:nvPr/>
          </p:nvCxnSpPr>
          <p:spPr bwMode="auto">
            <a:xfrm flipV="1">
              <a:off x="2461852" y="3581400"/>
              <a:ext cx="1177615" cy="89807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Straight Connector 46"/>
            <p:cNvCxnSpPr/>
            <p:nvPr/>
          </p:nvCxnSpPr>
          <p:spPr bwMode="auto">
            <a:xfrm flipV="1">
              <a:off x="3229294" y="3581400"/>
              <a:ext cx="560616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4034838" y="3694970"/>
              <a:ext cx="35377" cy="80083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Straight Connector 48"/>
            <p:cNvCxnSpPr/>
            <p:nvPr/>
          </p:nvCxnSpPr>
          <p:spPr bwMode="auto">
            <a:xfrm flipH="1" flipV="1">
              <a:off x="4432166" y="3581400"/>
              <a:ext cx="364672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/>
            <p:nvPr/>
          </p:nvCxnSpPr>
          <p:spPr bwMode="auto">
            <a:xfrm flipH="1" flipV="1">
              <a:off x="4796838" y="3581400"/>
              <a:ext cx="1099456" cy="914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" name="Cloud 50"/>
            <p:cNvSpPr/>
            <p:nvPr/>
          </p:nvSpPr>
          <p:spPr bwMode="auto">
            <a:xfrm>
              <a:off x="2755766" y="3009900"/>
              <a:ext cx="2628898" cy="685800"/>
            </a:xfrm>
            <a:prstGeom prst="cloud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Network</a:t>
              </a:r>
              <a:endParaRPr kumimoji="0" lang="en-US" sz="1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2" name="Rounded Rectangle 51"/>
            <p:cNvSpPr/>
            <p:nvPr/>
          </p:nvSpPr>
          <p:spPr bwMode="auto">
            <a:xfrm>
              <a:off x="5651366" y="4495800"/>
              <a:ext cx="489856" cy="457200"/>
            </a:xfrm>
            <a:prstGeom prst="round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 bwMode="auto">
            <a:xfrm>
              <a:off x="2216924" y="4479471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</a:p>
          </p:txBody>
        </p:sp>
        <p:sp>
          <p:nvSpPr>
            <p:cNvPr id="54" name="Rounded Rectangle 53"/>
            <p:cNvSpPr/>
            <p:nvPr/>
          </p:nvSpPr>
          <p:spPr bwMode="auto">
            <a:xfrm>
              <a:off x="2984366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2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 bwMode="auto">
            <a:xfrm>
              <a:off x="3789910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3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 bwMode="auto">
            <a:xfrm>
              <a:off x="4551910" y="4495800"/>
              <a:ext cx="489856" cy="457200"/>
            </a:xfrm>
            <a:prstGeom prst="round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  <a:r>
                <a:rPr lang="en-US" sz="2000" b="1" baseline="-25000" dirty="0"/>
                <a:t>4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7" name="Freeform 56"/>
          <p:cNvSpPr/>
          <p:nvPr/>
        </p:nvSpPr>
        <p:spPr bwMode="auto">
          <a:xfrm>
            <a:off x="6778561" y="4665899"/>
            <a:ext cx="1077023" cy="788963"/>
          </a:xfrm>
          <a:custGeom>
            <a:avLst/>
            <a:gdLst>
              <a:gd name="connsiteX0" fmla="*/ 0 w 1128936"/>
              <a:gd name="connsiteY0" fmla="*/ 898083 h 914412"/>
              <a:gd name="connsiteX1" fmla="*/ 1094014 w 1128936"/>
              <a:gd name="connsiteY1" fmla="*/ 12 h 914412"/>
              <a:gd name="connsiteX2" fmla="*/ 751114 w 1128936"/>
              <a:gd name="connsiteY2" fmla="*/ 914412 h 914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8936" h="914412">
                <a:moveTo>
                  <a:pt x="0" y="898083"/>
                </a:moveTo>
                <a:cubicBezTo>
                  <a:pt x="484414" y="447687"/>
                  <a:pt x="968828" y="-2709"/>
                  <a:pt x="1094014" y="12"/>
                </a:cubicBezTo>
                <a:cubicBezTo>
                  <a:pt x="1219200" y="2733"/>
                  <a:pt x="985157" y="458572"/>
                  <a:pt x="751114" y="914412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Freeform 57"/>
          <p:cNvSpPr/>
          <p:nvPr/>
        </p:nvSpPr>
        <p:spPr bwMode="auto">
          <a:xfrm>
            <a:off x="8314670" y="4665899"/>
            <a:ext cx="574454" cy="783851"/>
          </a:xfrm>
          <a:custGeom>
            <a:avLst/>
            <a:gdLst>
              <a:gd name="connsiteX0" fmla="*/ 0 w 767443"/>
              <a:gd name="connsiteY0" fmla="*/ 849098 h 865426"/>
              <a:gd name="connsiteX1" fmla="*/ 146957 w 767443"/>
              <a:gd name="connsiteY1" fmla="*/ 12 h 865426"/>
              <a:gd name="connsiteX2" fmla="*/ 767443 w 767443"/>
              <a:gd name="connsiteY2" fmla="*/ 865426 h 86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7443" h="865426">
                <a:moveTo>
                  <a:pt x="0" y="849098"/>
                </a:moveTo>
                <a:cubicBezTo>
                  <a:pt x="9525" y="423194"/>
                  <a:pt x="19050" y="-2709"/>
                  <a:pt x="146957" y="12"/>
                </a:cubicBezTo>
                <a:cubicBezTo>
                  <a:pt x="274864" y="2733"/>
                  <a:pt x="521153" y="434079"/>
                  <a:pt x="767443" y="865426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Freeform 58"/>
          <p:cNvSpPr/>
          <p:nvPr/>
        </p:nvSpPr>
        <p:spPr bwMode="auto">
          <a:xfrm>
            <a:off x="8628246" y="4681542"/>
            <a:ext cx="1283214" cy="742863"/>
          </a:xfrm>
          <a:custGeom>
            <a:avLst/>
            <a:gdLst>
              <a:gd name="connsiteX0" fmla="*/ 475580 w 1292008"/>
              <a:gd name="connsiteY0" fmla="*/ 963397 h 963397"/>
              <a:gd name="connsiteX1" fmla="*/ 34708 w 1292008"/>
              <a:gd name="connsiteY1" fmla="*/ 11 h 963397"/>
              <a:gd name="connsiteX2" fmla="*/ 1292008 w 1292008"/>
              <a:gd name="connsiteY2" fmla="*/ 947068 h 96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2008" h="963397">
                <a:moveTo>
                  <a:pt x="475580" y="963397"/>
                </a:moveTo>
                <a:cubicBezTo>
                  <a:pt x="187108" y="483064"/>
                  <a:pt x="-101363" y="2732"/>
                  <a:pt x="34708" y="11"/>
                </a:cubicBezTo>
                <a:cubicBezTo>
                  <a:pt x="170779" y="-2710"/>
                  <a:pt x="731393" y="472179"/>
                  <a:pt x="1292008" y="947068"/>
                </a:cubicBez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" name="Freeform 64"/>
          <p:cNvSpPr/>
          <p:nvPr/>
        </p:nvSpPr>
        <p:spPr bwMode="auto">
          <a:xfrm>
            <a:off x="7632739" y="4665899"/>
            <a:ext cx="591015" cy="781848"/>
          </a:xfrm>
          <a:custGeom>
            <a:avLst/>
            <a:gdLst>
              <a:gd name="connsiteX0" fmla="*/ 0 w 591015"/>
              <a:gd name="connsiteY0" fmla="*/ 736043 h 769496"/>
              <a:gd name="connsiteX1" fmla="*/ 490654 w 591015"/>
              <a:gd name="connsiteY1" fmla="*/ 62 h 769496"/>
              <a:gd name="connsiteX2" fmla="*/ 591015 w 591015"/>
              <a:gd name="connsiteY2" fmla="*/ 769496 h 769496"/>
              <a:gd name="connsiteX3" fmla="*/ 591015 w 591015"/>
              <a:gd name="connsiteY3" fmla="*/ 769496 h 76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015" h="769496">
                <a:moveTo>
                  <a:pt x="0" y="736043"/>
                </a:moveTo>
                <a:cubicBezTo>
                  <a:pt x="196076" y="365265"/>
                  <a:pt x="392152" y="-5513"/>
                  <a:pt x="490654" y="62"/>
                </a:cubicBezTo>
                <a:cubicBezTo>
                  <a:pt x="589156" y="5637"/>
                  <a:pt x="591015" y="769496"/>
                  <a:pt x="591015" y="769496"/>
                </a:cubicBezTo>
                <a:lnTo>
                  <a:pt x="591015" y="769496"/>
                </a:lnTo>
              </a:path>
            </a:pathLst>
          </a:custGeom>
          <a:noFill/>
          <a:ln w="28575" cap="flat" cmpd="sng" algn="ctr">
            <a:solidFill>
              <a:srgbClr val="3333CC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11284" y="5915522"/>
            <a:ext cx="394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Repair in fetch-and-compute manner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040000" y="5915522"/>
            <a:ext cx="5540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Repair pipelining </a:t>
            </a:r>
            <a:r>
              <a:rPr lang="en-US" sz="1600" dirty="0" smtClean="0"/>
              <a:t>[ATC’17]</a:t>
            </a:r>
            <a:r>
              <a:rPr lang="en-US" dirty="0" smtClean="0"/>
              <a:t> cannot be readily realized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973992" y="4577207"/>
            <a:ext cx="587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080136" y="4543867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3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57" grpId="0" animBg="1"/>
      <p:bldP spid="58" grpId="0" animBg="1"/>
      <p:bldP spid="59" grpId="0" animBg="1"/>
      <p:bldP spid="65" grpId="0" animBg="1"/>
      <p:bldP spid="66" grpId="0"/>
      <p:bldP spid="67" grpId="0"/>
      <p:bldP spid="68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3338509"/>
            <a:ext cx="10969943" cy="3214691"/>
          </a:xfrm>
        </p:spPr>
        <p:txBody>
          <a:bodyPr/>
          <a:lstStyle/>
          <a:p>
            <a:r>
              <a:rPr lang="en-US" dirty="0" smtClean="0"/>
              <a:t>Propose </a:t>
            </a:r>
            <a:r>
              <a:rPr lang="en-US" b="1" dirty="0" smtClean="0">
                <a:solidFill>
                  <a:srgbClr val="FF0000"/>
                </a:solidFill>
              </a:rPr>
              <a:t>ECDAG</a:t>
            </a:r>
            <a:r>
              <a:rPr lang="en-US" dirty="0" smtClean="0"/>
              <a:t>, a directed-acyclic-graph abstraction for realizing general erasure coding solutions</a:t>
            </a:r>
          </a:p>
          <a:p>
            <a:pPr lvl="1"/>
            <a:r>
              <a:rPr lang="en-US" dirty="0" smtClean="0"/>
              <a:t>Decoupling erasure coding management from DSS workflows</a:t>
            </a:r>
          </a:p>
          <a:p>
            <a:r>
              <a:rPr lang="en-US" dirty="0" smtClean="0"/>
              <a:t>Prototype </a:t>
            </a:r>
            <a:r>
              <a:rPr lang="en-US" dirty="0" err="1" smtClean="0"/>
              <a:t>OpenEC</a:t>
            </a:r>
            <a:r>
              <a:rPr lang="en-US" dirty="0" smtClean="0"/>
              <a:t> on HDFS-RAID, Hadoop 3 HDFS, and QFS</a:t>
            </a:r>
          </a:p>
          <a:p>
            <a:pPr lvl="1"/>
            <a:r>
              <a:rPr lang="en-US" dirty="0" smtClean="0"/>
              <a:t>Minimal code changes</a:t>
            </a:r>
          </a:p>
          <a:p>
            <a:r>
              <a:rPr lang="en-US" dirty="0" smtClean="0"/>
              <a:t>Extensive experiments on local and Amazon EC2 clusters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731AA303-24F6-468C-8CAF-BA2D87A3323C}"/>
              </a:ext>
            </a:extLst>
          </p:cNvPr>
          <p:cNvSpPr txBox="1">
            <a:spLocks/>
          </p:cNvSpPr>
          <p:nvPr/>
        </p:nvSpPr>
        <p:spPr bwMode="auto">
          <a:xfrm>
            <a:off x="836612" y="1554142"/>
            <a:ext cx="10514172" cy="126525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16" tIns="91440" rIns="91416" bIns="91440" numCol="1" anchor="ctr" anchorCtr="0" compatLnSpc="1">
            <a:prstTxWarp prst="textNoShape">
              <a:avLst/>
            </a:prstTxWarp>
          </a:bodyPr>
          <a:lstStyle>
            <a:lvl1pPr marL="257175" indent="-257175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Ø"/>
              <a:defRPr sz="2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126">
              <a:buNone/>
            </a:pPr>
            <a:r>
              <a:rPr lang="en-US" altLang="zh-CN" sz="3200" b="1" kern="0" dirty="0" err="1" smtClean="0">
                <a:solidFill>
                  <a:srgbClr val="FF0000"/>
                </a:solidFill>
                <a:latin typeface="Arial"/>
              </a:rPr>
              <a:t>OpenEC</a:t>
            </a:r>
            <a:r>
              <a:rPr lang="en-US" altLang="zh-CN" sz="3200" b="1" kern="0" dirty="0" smtClean="0">
                <a:solidFill>
                  <a:srgbClr val="FF0000"/>
                </a:solidFill>
                <a:latin typeface="Arial"/>
              </a:rPr>
              <a:t>:</a:t>
            </a:r>
            <a:r>
              <a:rPr lang="zh-CN" altLang="en-US" sz="3200" b="1" kern="0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altLang="zh-CN" sz="3200" b="1" kern="0" dirty="0" smtClean="0">
                <a:solidFill>
                  <a:srgbClr val="FF0000"/>
                </a:solidFill>
                <a:latin typeface="Arial"/>
              </a:rPr>
              <a:t>a unified and configurable framework for erasure coding management</a:t>
            </a:r>
            <a:endParaRPr lang="en-US" sz="3200" b="1" kern="0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39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371599"/>
            <a:ext cx="10969943" cy="4953001"/>
          </a:xfrm>
        </p:spPr>
        <p:txBody>
          <a:bodyPr/>
          <a:lstStyle/>
          <a:p>
            <a:r>
              <a:rPr lang="en-US" dirty="0" smtClean="0"/>
              <a:t>(n, k) code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blocks: b</a:t>
            </a:r>
            <a:r>
              <a:rPr lang="en-US" baseline="-25000" dirty="0" smtClean="0"/>
              <a:t>0</a:t>
            </a:r>
            <a:r>
              <a:rPr lang="en-US" dirty="0" smtClean="0"/>
              <a:t>, </a:t>
            </a:r>
            <a:r>
              <a:rPr lang="mr-IN" dirty="0" smtClean="0"/>
              <a:t>…</a:t>
            </a:r>
            <a:r>
              <a:rPr lang="en-US" dirty="0" smtClean="0"/>
              <a:t>, b</a:t>
            </a:r>
            <a:r>
              <a:rPr lang="en-US" baseline="-25000" dirty="0" smtClean="0"/>
              <a:t>k-1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arity blocks: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k</a:t>
            </a:r>
            <a:r>
              <a:rPr lang="en-US" dirty="0" smtClean="0"/>
              <a:t>, </a:t>
            </a:r>
            <a:r>
              <a:rPr lang="mr-IN" dirty="0" smtClean="0"/>
              <a:t>…</a:t>
            </a:r>
            <a:r>
              <a:rPr lang="en-US" dirty="0" smtClean="0"/>
              <a:t>, b</a:t>
            </a:r>
            <a:r>
              <a:rPr lang="en-US" baseline="-25000" dirty="0" smtClean="0"/>
              <a:t>n-1</a:t>
            </a:r>
            <a:endParaRPr lang="en-US" dirty="0" smtClean="0"/>
          </a:p>
          <a:p>
            <a:pPr lvl="1"/>
            <a:r>
              <a:rPr lang="en-US" dirty="0" smtClean="0"/>
              <a:t>Virtual blocks: b</a:t>
            </a:r>
            <a:r>
              <a:rPr lang="en-US" baseline="-25000" dirty="0" smtClean="0"/>
              <a:t>i</a:t>
            </a:r>
            <a:r>
              <a:rPr lang="en-US" dirty="0" smtClean="0"/>
              <a:t> for </a:t>
            </a:r>
            <a:r>
              <a:rPr lang="en-US" dirty="0" err="1" smtClean="0"/>
              <a:t>i</a:t>
            </a:r>
            <a:r>
              <a:rPr lang="en-US" dirty="0" smtClean="0"/>
              <a:t> ≥ 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 ECDAG is a directed acyclic graph that defines either an encoding or a decoding operation</a:t>
            </a:r>
          </a:p>
          <a:p>
            <a:pPr lvl="1"/>
            <a:r>
              <a:rPr lang="en-US" dirty="0" smtClean="0"/>
              <a:t>Vertex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: block b</a:t>
            </a:r>
            <a:r>
              <a:rPr lang="en-US" baseline="-25000" dirty="0" smtClean="0"/>
              <a:t>i</a:t>
            </a:r>
            <a:r>
              <a:rPr lang="en-US" dirty="0" smtClean="0"/>
              <a:t> in a coding group</a:t>
            </a:r>
          </a:p>
          <a:p>
            <a:pPr lvl="1"/>
            <a:r>
              <a:rPr lang="en-US" dirty="0" smtClean="0"/>
              <a:t>Edge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baseline="-25000" dirty="0" err="1" smtClean="0">
                <a:solidFill>
                  <a:srgbClr val="FF0000"/>
                </a:solidFill>
              </a:rPr>
              <a:t>i,j</a:t>
            </a:r>
            <a:r>
              <a:rPr lang="en-US" dirty="0" smtClean="0"/>
              <a:t>: block b</a:t>
            </a:r>
            <a:r>
              <a:rPr lang="en-US" baseline="-25000" dirty="0" smtClean="0"/>
              <a:t>i</a:t>
            </a:r>
            <a:r>
              <a:rPr lang="en-US" dirty="0" smtClean="0"/>
              <a:t> is an input to the linear combination of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pPr lvl="2"/>
            <a:r>
              <a:rPr lang="en-US" sz="2400" dirty="0" smtClean="0"/>
              <a:t>Each edge is associated with a coding coefficient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8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47801"/>
            <a:ext cx="10969943" cy="838199"/>
          </a:xfrm>
        </p:spPr>
        <p:txBody>
          <a:bodyPr/>
          <a:lstStyle/>
          <a:p>
            <a:r>
              <a:rPr lang="en-US" dirty="0" smtClean="0"/>
              <a:t>ECDAGs for a (5,4) code: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FFE790D-BCFB-4008-9260-CA63AEE325F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989011" y="2438400"/>
            <a:ext cx="2906619" cy="2997821"/>
            <a:chOff x="989011" y="2438400"/>
            <a:chExt cx="2906619" cy="2997821"/>
          </a:xfrm>
        </p:grpSpPr>
        <p:sp>
          <p:nvSpPr>
            <p:cNvPr id="6" name="TextBox 5"/>
            <p:cNvSpPr txBox="1"/>
            <p:nvPr/>
          </p:nvSpPr>
          <p:spPr>
            <a:xfrm>
              <a:off x="1579624" y="4913001"/>
              <a:ext cx="18213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Encoding</a:t>
              </a:r>
              <a:endParaRPr lang="en-US" sz="2800" b="1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989011" y="2438400"/>
              <a:ext cx="2906619" cy="2309711"/>
              <a:chOff x="607331" y="1062321"/>
              <a:chExt cx="3114892" cy="2462112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607331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411758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2216184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3020610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1865378" y="2825283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>
                <a:off x="958138" y="1761471"/>
                <a:ext cx="907240" cy="10847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1762565" y="1761471"/>
                <a:ext cx="350805" cy="106381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H="1">
                <a:off x="2300116" y="1761471"/>
                <a:ext cx="266875" cy="10466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H="1">
                <a:off x="2566990" y="1761471"/>
                <a:ext cx="804427" cy="10847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Group 45"/>
          <p:cNvGrpSpPr/>
          <p:nvPr/>
        </p:nvGrpSpPr>
        <p:grpSpPr>
          <a:xfrm>
            <a:off x="4638440" y="2438400"/>
            <a:ext cx="3013418" cy="3015435"/>
            <a:chOff x="4638440" y="2438400"/>
            <a:chExt cx="3013418" cy="3015435"/>
          </a:xfrm>
        </p:grpSpPr>
        <p:sp>
          <p:nvSpPr>
            <p:cNvPr id="8" name="TextBox 7"/>
            <p:cNvSpPr txBox="1"/>
            <p:nvPr/>
          </p:nvSpPr>
          <p:spPr>
            <a:xfrm>
              <a:off x="5283413" y="4930615"/>
              <a:ext cx="18229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Decoding</a:t>
              </a:r>
              <a:endParaRPr lang="en-US" sz="2800" b="1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638440" y="2438400"/>
              <a:ext cx="3013418" cy="2320200"/>
              <a:chOff x="4762188" y="1062321"/>
              <a:chExt cx="3114892" cy="2462112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4762188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5566615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6371041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175467" y="1062321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4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6020235" y="2825283"/>
                <a:ext cx="701613" cy="69915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5112995" y="1761471"/>
                <a:ext cx="907240" cy="10847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>
                <a:off x="5917422" y="1761471"/>
                <a:ext cx="350805" cy="106381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H="1">
                <a:off x="6454973" y="1761471"/>
                <a:ext cx="266875" cy="10466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 flipH="1">
                <a:off x="6721847" y="1761471"/>
                <a:ext cx="804427" cy="10847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 46"/>
          <p:cNvGrpSpPr/>
          <p:nvPr/>
        </p:nvGrpSpPr>
        <p:grpSpPr>
          <a:xfrm>
            <a:off x="7999412" y="2445649"/>
            <a:ext cx="3810000" cy="3439073"/>
            <a:chOff x="7999412" y="2445649"/>
            <a:chExt cx="3810000" cy="3439073"/>
          </a:xfrm>
        </p:grpSpPr>
        <p:sp>
          <p:nvSpPr>
            <p:cNvPr id="10" name="TextBox 9"/>
            <p:cNvSpPr txBox="1"/>
            <p:nvPr/>
          </p:nvSpPr>
          <p:spPr>
            <a:xfrm>
              <a:off x="7999412" y="4930615"/>
              <a:ext cx="3810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Partial-parallel repair (PPR) </a:t>
              </a:r>
              <a:r>
                <a:rPr lang="en-US" sz="1600" dirty="0" smtClean="0"/>
                <a:t>[</a:t>
              </a:r>
              <a:r>
                <a:rPr lang="en-US" sz="1600" dirty="0" err="1" smtClean="0"/>
                <a:t>Mitra</a:t>
              </a:r>
              <a:r>
                <a:rPr lang="en-US" sz="1600" dirty="0" smtClean="0"/>
                <a:t>, EuroSys’16]</a:t>
              </a:r>
              <a:endParaRPr lang="en-US" sz="1600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8600687" y="2445649"/>
              <a:ext cx="2607450" cy="2325317"/>
              <a:chOff x="8980571" y="1062321"/>
              <a:chExt cx="2624278" cy="2462112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8980571" y="1062321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9658296" y="1062321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10336020" y="1062321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1013744" y="1062321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9658296" y="1998862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5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10336020" y="1998862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6</a:t>
                </a: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10040468" y="2935403"/>
                <a:ext cx="591105" cy="58903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  <a:endParaRPr lang="en-US" sz="3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39" name="Straight Arrow Connector 38"/>
              <p:cNvCxnSpPr>
                <a:stCxn id="44" idx="2"/>
              </p:cNvCxnSpPr>
              <p:nvPr/>
            </p:nvCxnSpPr>
            <p:spPr>
              <a:xfrm>
                <a:off x="9276124" y="1651351"/>
                <a:ext cx="562516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/>
              <p:nvPr/>
            </p:nvCxnSpPr>
            <p:spPr>
              <a:xfrm>
                <a:off x="9953848" y="1651351"/>
                <a:ext cx="0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>
                <a:off x="10631572" y="1651351"/>
                <a:ext cx="0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flipH="1">
                <a:off x="10735161" y="1651351"/>
                <a:ext cx="574136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>
                <a:off x="9953848" y="2587892"/>
                <a:ext cx="295552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10415609" y="2587892"/>
                <a:ext cx="215963" cy="347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0554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0000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14374</TotalTime>
  <Words>4515</Words>
  <Application>Microsoft Macintosh PowerPoint</Application>
  <PresentationFormat>Custom</PresentationFormat>
  <Paragraphs>645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Ayuthaya</vt:lpstr>
      <vt:lpstr>Calibri</vt:lpstr>
      <vt:lpstr>Consolas</vt:lpstr>
      <vt:lpstr>Wingdings</vt:lpstr>
      <vt:lpstr>Arial</vt:lpstr>
      <vt:lpstr>Default Design</vt:lpstr>
      <vt:lpstr>OpenEC: Toward Unified and Configurable  Erasure Coding Management in  Distributed Storage Systems</vt:lpstr>
      <vt:lpstr>Introduction</vt:lpstr>
      <vt:lpstr>Erasure Coding</vt:lpstr>
      <vt:lpstr>Erasure Coding</vt:lpstr>
      <vt:lpstr>Challenge</vt:lpstr>
      <vt:lpstr>Limitations of Current DSSs</vt:lpstr>
      <vt:lpstr>Our Contributions</vt:lpstr>
      <vt:lpstr>ECDAG</vt:lpstr>
      <vt:lpstr>ECDAG</vt:lpstr>
      <vt:lpstr>ECDAG</vt:lpstr>
      <vt:lpstr>ECDAG Primitives</vt:lpstr>
      <vt:lpstr>ECDAG Primitives</vt:lpstr>
      <vt:lpstr>ECDAG Primitives</vt:lpstr>
      <vt:lpstr>Erasure Coding Interfaces</vt:lpstr>
      <vt:lpstr>OpenEC Design</vt:lpstr>
      <vt:lpstr>OpenEC Design</vt:lpstr>
      <vt:lpstr>Parsing an ECDAG</vt:lpstr>
      <vt:lpstr>Parsing an ECDAG</vt:lpstr>
      <vt:lpstr>Automated Optimizations</vt:lpstr>
      <vt:lpstr>OpenEC Implementation</vt:lpstr>
      <vt:lpstr>Experiments</vt:lpstr>
      <vt:lpstr>Basic Operations in Local Cluster</vt:lpstr>
      <vt:lpstr>Comparisons with Native Coding (without I/O)</vt:lpstr>
      <vt:lpstr>Support of Erasure Coding Designs</vt:lpstr>
      <vt:lpstr>Automated Optimizations</vt:lpstr>
      <vt:lpstr>Scalability in Amazon EC2</vt:lpstr>
      <vt:lpstr>Conclusions</vt:lpstr>
      <vt:lpstr>Backup</vt:lpstr>
      <vt:lpstr>Question</vt:lpstr>
      <vt:lpstr>Question</vt:lpstr>
      <vt:lpstr>Question</vt:lpstr>
      <vt:lpstr>Question</vt:lpstr>
      <vt:lpstr>Question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Lee</dc:creator>
  <cp:lastModifiedBy>LI, Xiaolu</cp:lastModifiedBy>
  <cp:revision>904</cp:revision>
  <cp:lastPrinted>2019-02-20T08:11:33Z</cp:lastPrinted>
  <dcterms:created xsi:type="dcterms:W3CDTF">1601-01-01T00:00:00Z</dcterms:created>
  <dcterms:modified xsi:type="dcterms:W3CDTF">2019-02-22T09:33:10Z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