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918400" cy="43891200"/>
  <p:notesSz cx="32461200" cy="43434000"/>
  <p:defaultTextStyle>
    <a:defPPr>
      <a:defRPr lang="en-US"/>
    </a:defPPr>
    <a:lvl1pPr algn="l" defTabSz="4389051" rtl="0" fontAlgn="base">
      <a:spcBef>
        <a:spcPct val="0"/>
      </a:spcBef>
      <a:spcAft>
        <a:spcPct val="0"/>
      </a:spcAft>
      <a:defRPr sz="87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2194526" indent="-1544296" algn="l" defTabSz="4389051" rtl="0" fontAlgn="base">
      <a:spcBef>
        <a:spcPct val="0"/>
      </a:spcBef>
      <a:spcAft>
        <a:spcPct val="0"/>
      </a:spcAft>
      <a:defRPr sz="87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4389051" indent="-3088592" algn="l" defTabSz="4389051" rtl="0" fontAlgn="base">
      <a:spcBef>
        <a:spcPct val="0"/>
      </a:spcBef>
      <a:spcAft>
        <a:spcPct val="0"/>
      </a:spcAft>
      <a:defRPr sz="87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6583577" indent="-4632888" algn="l" defTabSz="4389051" rtl="0" fontAlgn="base">
      <a:spcBef>
        <a:spcPct val="0"/>
      </a:spcBef>
      <a:spcAft>
        <a:spcPct val="0"/>
      </a:spcAft>
      <a:defRPr sz="87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8778103" indent="-6177183" algn="l" defTabSz="4389051" rtl="0" fontAlgn="base">
      <a:spcBef>
        <a:spcPct val="0"/>
      </a:spcBef>
      <a:spcAft>
        <a:spcPct val="0"/>
      </a:spcAft>
      <a:defRPr sz="87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3251149" algn="l" defTabSz="1300460" rtl="0" eaLnBrk="1" latinLnBrk="0" hangingPunct="1">
      <a:defRPr sz="87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3901379" algn="l" defTabSz="1300460" rtl="0" eaLnBrk="1" latinLnBrk="0" hangingPunct="1">
      <a:defRPr sz="87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4551609" algn="l" defTabSz="1300460" rtl="0" eaLnBrk="1" latinLnBrk="0" hangingPunct="1">
      <a:defRPr sz="87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5201839" algn="l" defTabSz="1300460" rtl="0" eaLnBrk="1" latinLnBrk="0" hangingPunct="1">
      <a:defRPr sz="87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824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7E9"/>
    <a:srgbClr val="0065FF"/>
    <a:srgbClr val="005E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7606" autoAdjust="0"/>
    <p:restoredTop sz="95133" autoAdjust="0"/>
  </p:normalViewPr>
  <p:slideViewPr>
    <p:cSldViewPr>
      <p:cViewPr>
        <p:scale>
          <a:sx n="66" d="100"/>
          <a:sy n="66" d="100"/>
        </p:scale>
        <p:origin x="48" y="-8208"/>
      </p:cViewPr>
      <p:guideLst>
        <p:guide orient="horz" pos="13824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4066520" cy="2171700"/>
          </a:xfrm>
          <a:prstGeom prst="rect">
            <a:avLst/>
          </a:prstGeom>
        </p:spPr>
        <p:txBody>
          <a:bodyPr vert="horz" lIns="433538" tIns="216768" rIns="433538" bIns="21676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58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18387168" y="0"/>
            <a:ext cx="14066520" cy="2171700"/>
          </a:xfrm>
          <a:prstGeom prst="rect">
            <a:avLst/>
          </a:prstGeom>
        </p:spPr>
        <p:txBody>
          <a:bodyPr vert="horz" lIns="433538" tIns="216768" rIns="433538" bIns="21676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58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BBB7EA5-00B9-4C54-A327-72CB7A52D984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0121900" y="3260725"/>
            <a:ext cx="12217400" cy="16287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33538" tIns="216768" rIns="433538" bIns="216768" rtlCol="0" anchor="ctr"/>
          <a:lstStyle/>
          <a:p>
            <a:pPr lvl="0"/>
            <a:endParaRPr 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3246120" y="20631150"/>
            <a:ext cx="25968960" cy="19545300"/>
          </a:xfrm>
          <a:prstGeom prst="rect">
            <a:avLst/>
          </a:prstGeom>
        </p:spPr>
        <p:txBody>
          <a:bodyPr vert="horz" wrap="square" lIns="433538" tIns="216768" rIns="433538" bIns="21676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41254763"/>
            <a:ext cx="14066520" cy="2171700"/>
          </a:xfrm>
          <a:prstGeom prst="rect">
            <a:avLst/>
          </a:prstGeom>
        </p:spPr>
        <p:txBody>
          <a:bodyPr vert="horz" lIns="433538" tIns="216768" rIns="433538" bIns="21676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58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18387168" y="41254763"/>
            <a:ext cx="14066520" cy="2171700"/>
          </a:xfrm>
          <a:prstGeom prst="rect">
            <a:avLst/>
          </a:prstGeom>
        </p:spPr>
        <p:txBody>
          <a:bodyPr vert="horz" lIns="433538" tIns="216768" rIns="433538" bIns="21676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58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8D6EF72-E307-4733-A485-A06B7C6F48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7238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389051" rtl="0" fontAlgn="base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526" algn="l" defTabSz="4389051" rtl="0" fontAlgn="base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9051" algn="l" defTabSz="4389051" rtl="0" fontAlgn="base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577" algn="l" defTabSz="4389051" rtl="0" fontAlgn="base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8103" algn="l" defTabSz="4389051" rtl="0" fontAlgn="base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629" algn="l" defTabSz="4389051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7154" algn="l" defTabSz="4389051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680" algn="l" defTabSz="4389051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6206" algn="l" defTabSz="4389051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21900" y="3260725"/>
            <a:ext cx="12217400" cy="162877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8700">
                <a:solidFill>
                  <a:schemeClr val="tx1"/>
                </a:solidFill>
                <a:latin typeface="Calibri" pitchFamily="34" charset="0"/>
              </a:defRPr>
            </a:lvl1pPr>
            <a:lvl2pPr marL="3522501" indent="-1354808">
              <a:defRPr sz="28700">
                <a:solidFill>
                  <a:schemeClr val="tx1"/>
                </a:solidFill>
                <a:latin typeface="Calibri" pitchFamily="34" charset="0"/>
              </a:defRPr>
            </a:lvl2pPr>
            <a:lvl3pPr marL="5419230" indent="-1083848">
              <a:defRPr sz="28700">
                <a:solidFill>
                  <a:schemeClr val="tx1"/>
                </a:solidFill>
                <a:latin typeface="Calibri" pitchFamily="34" charset="0"/>
              </a:defRPr>
            </a:lvl3pPr>
            <a:lvl4pPr marL="7586923" indent="-1083848">
              <a:defRPr sz="28700">
                <a:solidFill>
                  <a:schemeClr val="tx1"/>
                </a:solidFill>
                <a:latin typeface="Calibri" pitchFamily="34" charset="0"/>
              </a:defRPr>
            </a:lvl4pPr>
            <a:lvl5pPr marL="9754618" indent="-1083848">
              <a:defRPr sz="28700">
                <a:solidFill>
                  <a:schemeClr val="tx1"/>
                </a:solidFill>
                <a:latin typeface="Calibri" pitchFamily="34" charset="0"/>
              </a:defRPr>
            </a:lvl5pPr>
            <a:lvl6pPr marL="11922309" indent="-1083848" defTabSz="14631922" fontAlgn="base">
              <a:spcBef>
                <a:spcPct val="0"/>
              </a:spcBef>
              <a:spcAft>
                <a:spcPct val="0"/>
              </a:spcAft>
              <a:defRPr sz="28700">
                <a:solidFill>
                  <a:schemeClr val="tx1"/>
                </a:solidFill>
                <a:latin typeface="Calibri" pitchFamily="34" charset="0"/>
              </a:defRPr>
            </a:lvl6pPr>
            <a:lvl7pPr marL="14090001" indent="-1083848" defTabSz="14631922" fontAlgn="base">
              <a:spcBef>
                <a:spcPct val="0"/>
              </a:spcBef>
              <a:spcAft>
                <a:spcPct val="0"/>
              </a:spcAft>
              <a:defRPr sz="28700">
                <a:solidFill>
                  <a:schemeClr val="tx1"/>
                </a:solidFill>
                <a:latin typeface="Calibri" pitchFamily="34" charset="0"/>
              </a:defRPr>
            </a:lvl7pPr>
            <a:lvl8pPr marL="16257692" indent="-1083848" defTabSz="14631922" fontAlgn="base">
              <a:spcBef>
                <a:spcPct val="0"/>
              </a:spcBef>
              <a:spcAft>
                <a:spcPct val="0"/>
              </a:spcAft>
              <a:defRPr sz="28700">
                <a:solidFill>
                  <a:schemeClr val="tx1"/>
                </a:solidFill>
                <a:latin typeface="Calibri" pitchFamily="34" charset="0"/>
              </a:defRPr>
            </a:lvl8pPr>
            <a:lvl9pPr marL="18425383" indent="-1083848" defTabSz="14631922" fontAlgn="base">
              <a:spcBef>
                <a:spcPct val="0"/>
              </a:spcBef>
              <a:spcAft>
                <a:spcPct val="0"/>
              </a:spcAft>
              <a:defRPr sz="287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B1551B8-A1D6-4B68-947D-57B4DFE7A2D3}" type="slidenum">
              <a:rPr lang="en-US" sz="580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58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468882" y="13634730"/>
            <a:ext cx="27980640" cy="940815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937760" y="24871681"/>
            <a:ext cx="23042880" cy="11216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CD7C3-B86C-4EFE-AD95-B80DF7125C24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86B2C-D8D7-41D9-91A5-1275101B9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441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2F3EE-38CC-41A5-89D4-22064B72180F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4A821-EAB2-4D2C-A63F-A0716A8993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617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7899379" y="2346965"/>
            <a:ext cx="5554982" cy="4992624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34443" y="2346965"/>
            <a:ext cx="16116302" cy="4992624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A3467-ED4E-4A33-AD76-2790F0DF2AC2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E28CC-2D5C-46D3-A2CC-9A4912EEA5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322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1"/>
              </a:buClr>
              <a:defRPr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DEA96-788D-4B61-9AA4-325B7A8CFD97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E5963-A734-41BC-AA0D-B9A5AB8E1C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436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600328" y="28204162"/>
            <a:ext cx="27980640" cy="8717279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600328" y="18602969"/>
            <a:ext cx="27980640" cy="9601195"/>
          </a:xfrm>
        </p:spPr>
        <p:txBody>
          <a:bodyPr anchor="b"/>
          <a:lstStyle>
            <a:lvl1pPr marL="0" indent="0">
              <a:buNone/>
              <a:defRPr sz="9700">
                <a:solidFill>
                  <a:schemeClr val="tx1">
                    <a:tint val="75000"/>
                  </a:schemeClr>
                </a:solidFill>
              </a:defRPr>
            </a:lvl1pPr>
            <a:lvl2pPr marL="2194526" indent="0">
              <a:buNone/>
              <a:defRPr sz="8700">
                <a:solidFill>
                  <a:schemeClr val="tx1">
                    <a:tint val="75000"/>
                  </a:schemeClr>
                </a:solidFill>
              </a:defRPr>
            </a:lvl2pPr>
            <a:lvl3pPr marL="4389051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577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103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629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154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206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39B50-8D85-4452-AD68-A7FDF565A891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7E2F9-E282-416A-A24A-E50115332F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803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34444" y="13655043"/>
            <a:ext cx="10835640" cy="38618165"/>
          </a:xfrm>
        </p:spPr>
        <p:txBody>
          <a:bodyPr/>
          <a:lstStyle>
            <a:lvl1pPr>
              <a:defRPr sz="13500"/>
            </a:lvl1pPr>
            <a:lvl2pPr>
              <a:defRPr sz="11500"/>
            </a:lvl2pPr>
            <a:lvl3pPr>
              <a:defRPr sz="9700"/>
            </a:lvl3pPr>
            <a:lvl4pPr>
              <a:defRPr sz="8700"/>
            </a:lvl4pPr>
            <a:lvl5pPr>
              <a:defRPr sz="8700"/>
            </a:lvl5pPr>
            <a:lvl6pPr>
              <a:defRPr sz="8700"/>
            </a:lvl6pPr>
            <a:lvl7pPr>
              <a:defRPr sz="8700"/>
            </a:lvl7pPr>
            <a:lvl8pPr>
              <a:defRPr sz="8700"/>
            </a:lvl8pPr>
            <a:lvl9pPr>
              <a:defRPr sz="87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618722" y="13655043"/>
            <a:ext cx="10835640" cy="38618165"/>
          </a:xfrm>
        </p:spPr>
        <p:txBody>
          <a:bodyPr/>
          <a:lstStyle>
            <a:lvl1pPr>
              <a:defRPr sz="13500"/>
            </a:lvl1pPr>
            <a:lvl2pPr>
              <a:defRPr sz="11500"/>
            </a:lvl2pPr>
            <a:lvl3pPr>
              <a:defRPr sz="9700"/>
            </a:lvl3pPr>
            <a:lvl4pPr>
              <a:defRPr sz="8700"/>
            </a:lvl4pPr>
            <a:lvl5pPr>
              <a:defRPr sz="8700"/>
            </a:lvl5pPr>
            <a:lvl6pPr>
              <a:defRPr sz="8700"/>
            </a:lvl6pPr>
            <a:lvl7pPr>
              <a:defRPr sz="8700"/>
            </a:lvl7pPr>
            <a:lvl8pPr>
              <a:defRPr sz="8700"/>
            </a:lvl8pPr>
            <a:lvl9pPr>
              <a:defRPr sz="87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784BF-77B2-45DF-9128-33151E3F582C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6B898-17D0-4202-83C6-0087FEB42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21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45920" y="1757684"/>
            <a:ext cx="29626560" cy="73152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645923" y="9824723"/>
            <a:ext cx="14544677" cy="4094476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26" indent="0">
              <a:buNone/>
              <a:defRPr sz="9700" b="1"/>
            </a:lvl2pPr>
            <a:lvl3pPr marL="4389051" indent="0">
              <a:buNone/>
              <a:defRPr sz="8700" b="1"/>
            </a:lvl3pPr>
            <a:lvl4pPr marL="6583577" indent="0">
              <a:buNone/>
              <a:defRPr sz="7700" b="1"/>
            </a:lvl4pPr>
            <a:lvl5pPr marL="8778103" indent="0">
              <a:buNone/>
              <a:defRPr sz="7700" b="1"/>
            </a:lvl5pPr>
            <a:lvl6pPr marL="10972629" indent="0">
              <a:buNone/>
              <a:defRPr sz="7700" b="1"/>
            </a:lvl6pPr>
            <a:lvl7pPr marL="13167154" indent="0">
              <a:buNone/>
              <a:defRPr sz="7700" b="1"/>
            </a:lvl7pPr>
            <a:lvl8pPr marL="15361680" indent="0">
              <a:buNone/>
              <a:defRPr sz="7700" b="1"/>
            </a:lvl8pPr>
            <a:lvl9pPr marL="17556206" indent="0">
              <a:buNone/>
              <a:defRPr sz="77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45923" y="13919198"/>
            <a:ext cx="14544677" cy="25288243"/>
          </a:xfrm>
        </p:spPr>
        <p:txBody>
          <a:bodyPr/>
          <a:lstStyle>
            <a:lvl1pPr>
              <a:defRPr sz="11500"/>
            </a:lvl1pPr>
            <a:lvl2pPr>
              <a:defRPr sz="9700"/>
            </a:lvl2pPr>
            <a:lvl3pPr>
              <a:defRPr sz="87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6722095" y="9824723"/>
            <a:ext cx="14550389" cy="4094476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26" indent="0">
              <a:buNone/>
              <a:defRPr sz="9700" b="1"/>
            </a:lvl2pPr>
            <a:lvl3pPr marL="4389051" indent="0">
              <a:buNone/>
              <a:defRPr sz="8700" b="1"/>
            </a:lvl3pPr>
            <a:lvl4pPr marL="6583577" indent="0">
              <a:buNone/>
              <a:defRPr sz="7700" b="1"/>
            </a:lvl4pPr>
            <a:lvl5pPr marL="8778103" indent="0">
              <a:buNone/>
              <a:defRPr sz="7700" b="1"/>
            </a:lvl5pPr>
            <a:lvl6pPr marL="10972629" indent="0">
              <a:buNone/>
              <a:defRPr sz="7700" b="1"/>
            </a:lvl6pPr>
            <a:lvl7pPr marL="13167154" indent="0">
              <a:buNone/>
              <a:defRPr sz="7700" b="1"/>
            </a:lvl7pPr>
            <a:lvl8pPr marL="15361680" indent="0">
              <a:buNone/>
              <a:defRPr sz="7700" b="1"/>
            </a:lvl8pPr>
            <a:lvl9pPr marL="17556206" indent="0">
              <a:buNone/>
              <a:defRPr sz="77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6722095" y="13919198"/>
            <a:ext cx="14550389" cy="25288243"/>
          </a:xfrm>
        </p:spPr>
        <p:txBody>
          <a:bodyPr/>
          <a:lstStyle>
            <a:lvl1pPr>
              <a:defRPr sz="11500"/>
            </a:lvl1pPr>
            <a:lvl2pPr>
              <a:defRPr sz="9700"/>
            </a:lvl2pPr>
            <a:lvl3pPr>
              <a:defRPr sz="87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29123-4BA0-45A9-9513-8CAB68422C09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188E1-394E-478D-BAA4-876CDB8BF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572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97FD7-5CD5-4D53-AEB6-F30B19BE197B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2AEE9-B5F3-4D2B-9DD4-668EB98B3C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90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7C1EC-5E2D-4E22-B74F-8403DC6049C7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1D4A7-3F1D-4516-9457-1DE521463C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704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45923" y="1747522"/>
            <a:ext cx="10829928" cy="7437120"/>
          </a:xfrm>
        </p:spPr>
        <p:txBody>
          <a:bodyPr anchor="b"/>
          <a:lstStyle>
            <a:lvl1pPr algn="l">
              <a:defRPr sz="97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870182" y="1747524"/>
            <a:ext cx="18402302" cy="37459925"/>
          </a:xfrm>
        </p:spPr>
        <p:txBody>
          <a:bodyPr/>
          <a:lstStyle>
            <a:lvl1pPr>
              <a:defRPr sz="15400"/>
            </a:lvl1pPr>
            <a:lvl2pPr>
              <a:defRPr sz="13500"/>
            </a:lvl2pPr>
            <a:lvl3pPr>
              <a:defRPr sz="11500"/>
            </a:lvl3pPr>
            <a:lvl4pPr>
              <a:defRPr sz="9700"/>
            </a:lvl4pPr>
            <a:lvl5pPr>
              <a:defRPr sz="9700"/>
            </a:lvl5pPr>
            <a:lvl6pPr>
              <a:defRPr sz="9700"/>
            </a:lvl6pPr>
            <a:lvl7pPr>
              <a:defRPr sz="9700"/>
            </a:lvl7pPr>
            <a:lvl8pPr>
              <a:defRPr sz="9700"/>
            </a:lvl8pPr>
            <a:lvl9pPr>
              <a:defRPr sz="97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645923" y="9184643"/>
            <a:ext cx="10829928" cy="30022805"/>
          </a:xfrm>
        </p:spPr>
        <p:txBody>
          <a:bodyPr/>
          <a:lstStyle>
            <a:lvl1pPr marL="0" indent="0">
              <a:buNone/>
              <a:defRPr sz="6700"/>
            </a:lvl1pPr>
            <a:lvl2pPr marL="2194526" indent="0">
              <a:buNone/>
              <a:defRPr sz="5800"/>
            </a:lvl2pPr>
            <a:lvl3pPr marL="4389051" indent="0">
              <a:buNone/>
              <a:defRPr sz="4800"/>
            </a:lvl3pPr>
            <a:lvl4pPr marL="6583577" indent="0">
              <a:buNone/>
              <a:defRPr sz="4300"/>
            </a:lvl4pPr>
            <a:lvl5pPr marL="8778103" indent="0">
              <a:buNone/>
              <a:defRPr sz="4300"/>
            </a:lvl5pPr>
            <a:lvl6pPr marL="10972629" indent="0">
              <a:buNone/>
              <a:defRPr sz="4300"/>
            </a:lvl6pPr>
            <a:lvl7pPr marL="13167154" indent="0">
              <a:buNone/>
              <a:defRPr sz="4300"/>
            </a:lvl7pPr>
            <a:lvl8pPr marL="15361680" indent="0">
              <a:buNone/>
              <a:defRPr sz="4300"/>
            </a:lvl8pPr>
            <a:lvl9pPr marL="17556206" indent="0">
              <a:buNone/>
              <a:defRPr sz="43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80D99-B16D-4096-95F8-EB207E8BA530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E35FA-F28D-447B-9F08-755B5DA0BE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374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52236" y="30723843"/>
            <a:ext cx="19751040" cy="3627124"/>
          </a:xfrm>
        </p:spPr>
        <p:txBody>
          <a:bodyPr anchor="b"/>
          <a:lstStyle>
            <a:lvl1pPr algn="l">
              <a:defRPr sz="9700" b="1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452236" y="3921759"/>
            <a:ext cx="19751040" cy="26334720"/>
          </a:xfrm>
        </p:spPr>
        <p:txBody>
          <a:bodyPr rtlCol="0">
            <a:normAutofit/>
          </a:bodyPr>
          <a:lstStyle>
            <a:lvl1pPr marL="0" indent="0">
              <a:buNone/>
              <a:defRPr sz="15400"/>
            </a:lvl1pPr>
            <a:lvl2pPr marL="2194526" indent="0">
              <a:buNone/>
              <a:defRPr sz="13500"/>
            </a:lvl2pPr>
            <a:lvl3pPr marL="4389051" indent="0">
              <a:buNone/>
              <a:defRPr sz="11500"/>
            </a:lvl3pPr>
            <a:lvl4pPr marL="6583577" indent="0">
              <a:buNone/>
              <a:defRPr sz="9700"/>
            </a:lvl4pPr>
            <a:lvl5pPr marL="8778103" indent="0">
              <a:buNone/>
              <a:defRPr sz="9700"/>
            </a:lvl5pPr>
            <a:lvl6pPr marL="10972629" indent="0">
              <a:buNone/>
              <a:defRPr sz="9700"/>
            </a:lvl6pPr>
            <a:lvl7pPr marL="13167154" indent="0">
              <a:buNone/>
              <a:defRPr sz="9700"/>
            </a:lvl7pPr>
            <a:lvl8pPr marL="15361680" indent="0">
              <a:buNone/>
              <a:defRPr sz="9700"/>
            </a:lvl8pPr>
            <a:lvl9pPr marL="17556206" indent="0">
              <a:buNone/>
              <a:defRPr sz="97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452236" y="34350967"/>
            <a:ext cx="19751040" cy="5151116"/>
          </a:xfrm>
        </p:spPr>
        <p:txBody>
          <a:bodyPr/>
          <a:lstStyle>
            <a:lvl1pPr marL="0" indent="0">
              <a:buNone/>
              <a:defRPr sz="6700"/>
            </a:lvl1pPr>
            <a:lvl2pPr marL="2194526" indent="0">
              <a:buNone/>
              <a:defRPr sz="5800"/>
            </a:lvl2pPr>
            <a:lvl3pPr marL="4389051" indent="0">
              <a:buNone/>
              <a:defRPr sz="4800"/>
            </a:lvl3pPr>
            <a:lvl4pPr marL="6583577" indent="0">
              <a:buNone/>
              <a:defRPr sz="4300"/>
            </a:lvl4pPr>
            <a:lvl5pPr marL="8778103" indent="0">
              <a:buNone/>
              <a:defRPr sz="4300"/>
            </a:lvl5pPr>
            <a:lvl6pPr marL="10972629" indent="0">
              <a:buNone/>
              <a:defRPr sz="4300"/>
            </a:lvl6pPr>
            <a:lvl7pPr marL="13167154" indent="0">
              <a:buNone/>
              <a:defRPr sz="4300"/>
            </a:lvl7pPr>
            <a:lvl8pPr marL="15361680" indent="0">
              <a:buNone/>
              <a:defRPr sz="4300"/>
            </a:lvl8pPr>
            <a:lvl9pPr marL="17556206" indent="0">
              <a:buNone/>
              <a:defRPr sz="43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488DD-64DA-453C-920F-62B6E977820D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0CCDE-4779-4109-9E16-AA002947BA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16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1644953" y="1756767"/>
            <a:ext cx="29628495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05" tIns="219453" rIns="438905" bIns="2194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1644953" y="10241711"/>
            <a:ext cx="29628495" cy="2896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05" tIns="219453" rIns="438905" bIns="219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644953" y="40680856"/>
            <a:ext cx="7682895" cy="2337337"/>
          </a:xfrm>
          <a:prstGeom prst="rect">
            <a:avLst/>
          </a:prstGeom>
        </p:spPr>
        <p:txBody>
          <a:bodyPr vert="horz" lIns="438905" tIns="219453" rIns="438905" bIns="219453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58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C64E248-272F-4045-A596-8E353AC6DA48}" type="datetimeFigureOut">
              <a:rPr lang="en-US"/>
              <a:pPr>
                <a:defRPr/>
              </a:pPr>
              <a:t>2/15/2019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1246154" y="40680856"/>
            <a:ext cx="10426095" cy="2337337"/>
          </a:xfrm>
          <a:prstGeom prst="rect">
            <a:avLst/>
          </a:prstGeom>
        </p:spPr>
        <p:txBody>
          <a:bodyPr vert="horz" lIns="438905" tIns="219453" rIns="438905" bIns="219453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58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3590553" y="40680856"/>
            <a:ext cx="7682895" cy="2337337"/>
          </a:xfrm>
          <a:prstGeom prst="rect">
            <a:avLst/>
          </a:prstGeom>
        </p:spPr>
        <p:txBody>
          <a:bodyPr vert="horz" lIns="438905" tIns="219453" rIns="438905" bIns="219453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58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6981611-CDCB-42F8-AF4F-7F200D87CC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051" rtl="0" fontAlgn="base">
        <a:spcBef>
          <a:spcPct val="0"/>
        </a:spcBef>
        <a:spcAft>
          <a:spcPct val="0"/>
        </a:spcAft>
        <a:defRPr sz="21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389051" rtl="0" fontAlgn="base">
        <a:spcBef>
          <a:spcPct val="0"/>
        </a:spcBef>
        <a:spcAft>
          <a:spcPct val="0"/>
        </a:spcAft>
        <a:defRPr sz="21200">
          <a:solidFill>
            <a:schemeClr val="tx1"/>
          </a:solidFill>
          <a:latin typeface="Calibri" pitchFamily="34" charset="0"/>
        </a:defRPr>
      </a:lvl2pPr>
      <a:lvl3pPr algn="ctr" defTabSz="4389051" rtl="0" fontAlgn="base">
        <a:spcBef>
          <a:spcPct val="0"/>
        </a:spcBef>
        <a:spcAft>
          <a:spcPct val="0"/>
        </a:spcAft>
        <a:defRPr sz="21200">
          <a:solidFill>
            <a:schemeClr val="tx1"/>
          </a:solidFill>
          <a:latin typeface="Calibri" pitchFamily="34" charset="0"/>
        </a:defRPr>
      </a:lvl3pPr>
      <a:lvl4pPr algn="ctr" defTabSz="4389051" rtl="0" fontAlgn="base">
        <a:spcBef>
          <a:spcPct val="0"/>
        </a:spcBef>
        <a:spcAft>
          <a:spcPct val="0"/>
        </a:spcAft>
        <a:defRPr sz="21200">
          <a:solidFill>
            <a:schemeClr val="tx1"/>
          </a:solidFill>
          <a:latin typeface="Calibri" pitchFamily="34" charset="0"/>
        </a:defRPr>
      </a:lvl4pPr>
      <a:lvl5pPr algn="ctr" defTabSz="4389051" rtl="0" fontAlgn="base">
        <a:spcBef>
          <a:spcPct val="0"/>
        </a:spcBef>
        <a:spcAft>
          <a:spcPct val="0"/>
        </a:spcAft>
        <a:defRPr sz="21200">
          <a:solidFill>
            <a:schemeClr val="tx1"/>
          </a:solidFill>
          <a:latin typeface="Calibri" pitchFamily="34" charset="0"/>
        </a:defRPr>
      </a:lvl5pPr>
      <a:lvl6pPr marL="650230" algn="ctr" defTabSz="4389051" rtl="0" fontAlgn="base">
        <a:spcBef>
          <a:spcPct val="0"/>
        </a:spcBef>
        <a:spcAft>
          <a:spcPct val="0"/>
        </a:spcAft>
        <a:defRPr sz="21200">
          <a:solidFill>
            <a:schemeClr val="tx1"/>
          </a:solidFill>
          <a:latin typeface="Calibri" pitchFamily="34" charset="0"/>
        </a:defRPr>
      </a:lvl6pPr>
      <a:lvl7pPr marL="1300460" algn="ctr" defTabSz="4389051" rtl="0" fontAlgn="base">
        <a:spcBef>
          <a:spcPct val="0"/>
        </a:spcBef>
        <a:spcAft>
          <a:spcPct val="0"/>
        </a:spcAft>
        <a:defRPr sz="21200">
          <a:solidFill>
            <a:schemeClr val="tx1"/>
          </a:solidFill>
          <a:latin typeface="Calibri" pitchFamily="34" charset="0"/>
        </a:defRPr>
      </a:lvl7pPr>
      <a:lvl8pPr marL="1950690" algn="ctr" defTabSz="4389051" rtl="0" fontAlgn="base">
        <a:spcBef>
          <a:spcPct val="0"/>
        </a:spcBef>
        <a:spcAft>
          <a:spcPct val="0"/>
        </a:spcAft>
        <a:defRPr sz="21200">
          <a:solidFill>
            <a:schemeClr val="tx1"/>
          </a:solidFill>
          <a:latin typeface="Calibri" pitchFamily="34" charset="0"/>
        </a:defRPr>
      </a:lvl8pPr>
      <a:lvl9pPr marL="2600919" algn="ctr" defTabSz="4389051" rtl="0" fontAlgn="base">
        <a:spcBef>
          <a:spcPct val="0"/>
        </a:spcBef>
        <a:spcAft>
          <a:spcPct val="0"/>
        </a:spcAft>
        <a:defRPr sz="21200">
          <a:solidFill>
            <a:schemeClr val="tx1"/>
          </a:solidFill>
          <a:latin typeface="Calibri" pitchFamily="34" charset="0"/>
        </a:defRPr>
      </a:lvl9pPr>
    </p:titleStyle>
    <p:bodyStyle>
      <a:lvl1pPr marL="1645895" indent="-1645895" algn="l" defTabSz="4389051" rtl="0" fontAlgn="base">
        <a:spcBef>
          <a:spcPct val="20000"/>
        </a:spcBef>
        <a:spcAft>
          <a:spcPct val="0"/>
        </a:spcAft>
        <a:buFont typeface="Arial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4976" indent="-1370450" algn="l" defTabSz="4389051" rtl="0" fontAlgn="base">
        <a:spcBef>
          <a:spcPct val="20000"/>
        </a:spcBef>
        <a:spcAft>
          <a:spcPct val="0"/>
        </a:spcAft>
        <a:buFont typeface="Arial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314" indent="-1097263" algn="l" defTabSz="4389051" rtl="0" fontAlgn="base">
        <a:spcBef>
          <a:spcPct val="20000"/>
        </a:spcBef>
        <a:spcAft>
          <a:spcPct val="0"/>
        </a:spcAft>
        <a:buFont typeface="Arial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840" indent="-1097263" algn="l" defTabSz="4389051" rtl="0" fontAlgn="base">
        <a:spcBef>
          <a:spcPct val="20000"/>
        </a:spcBef>
        <a:spcAft>
          <a:spcPct val="0"/>
        </a:spcAft>
        <a:buFont typeface="Arial" charset="0"/>
        <a:buChar char="–"/>
        <a:defRPr sz="97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366" indent="-1097263" algn="l" defTabSz="4389051" rtl="0" fontAlgn="base">
        <a:spcBef>
          <a:spcPct val="20000"/>
        </a:spcBef>
        <a:spcAft>
          <a:spcPct val="0"/>
        </a:spcAft>
        <a:buFont typeface="Arial" charset="0"/>
        <a:buChar char="»"/>
        <a:defRPr sz="97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891" indent="-1097263" algn="l" defTabSz="4389051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417" indent="-1097263" algn="l" defTabSz="4389051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943" indent="-1097263" algn="l" defTabSz="4389051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469" indent="-1097263" algn="l" defTabSz="4389051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051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26" algn="l" defTabSz="4389051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051" algn="l" defTabSz="4389051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577" algn="l" defTabSz="4389051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103" algn="l" defTabSz="4389051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629" algn="l" defTabSz="4389051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154" algn="l" defTabSz="4389051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680" algn="l" defTabSz="4389051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206" algn="l" defTabSz="4389051" rtl="0" eaLnBrk="1" latinLnBrk="0" hangingPunct="1">
        <a:defRPr sz="8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13" Type="http://schemas.openxmlformats.org/officeDocument/2006/relationships/image" Target="../media/image11.png"/><Relationship Id="rId3" Type="http://schemas.openxmlformats.org/officeDocument/2006/relationships/image" Target="../media/image1.jpg"/><Relationship Id="rId7" Type="http://schemas.openxmlformats.org/officeDocument/2006/relationships/image" Target="../media/image5.emf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11" Type="http://schemas.openxmlformats.org/officeDocument/2006/relationships/image" Target="../media/image9.png"/><Relationship Id="rId5" Type="http://schemas.openxmlformats.org/officeDocument/2006/relationships/image" Target="../media/image3.emf"/><Relationship Id="rId10" Type="http://schemas.openxmlformats.org/officeDocument/2006/relationships/image" Target="../media/image8.png"/><Relationship Id="rId4" Type="http://schemas.openxmlformats.org/officeDocument/2006/relationships/image" Target="../media/image2.emf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832152" y="6240320"/>
            <a:ext cx="31256515" cy="389074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185" tIns="208093" rIns="416185" bIns="20809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0" y="519723"/>
            <a:ext cx="32918400" cy="2559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16185" tIns="208093" rIns="416185" bIns="208093" anchor="ctr"/>
          <a:lstStyle>
            <a:lvl1pPr defTabSz="13041313"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13041313"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13041313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13041313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13041313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3041313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3041313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3041313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3041313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8800" b="1" dirty="0" err="1" smtClean="0"/>
              <a:t>OpenEC</a:t>
            </a:r>
            <a:r>
              <a:rPr lang="en-US" sz="8800" b="1" dirty="0" smtClean="0"/>
              <a:t>: Toward Unified and Configurable Erasure Coding Management in Distributed Storage Systems</a:t>
            </a:r>
            <a:endParaRPr lang="en-US" sz="8800" b="1" dirty="0"/>
          </a:p>
        </p:txBody>
      </p:sp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0" y="3247927"/>
            <a:ext cx="32918400" cy="2999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16185" tIns="208093" rIns="416185" bIns="208093"/>
          <a:lstStyle>
            <a:lvl1pPr defTabSz="13041313"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13041313"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13041313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13041313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13041313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3041313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3041313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3041313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3041313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5400" b="1" dirty="0" smtClean="0"/>
              <a:t>Xiaolu Li</a:t>
            </a:r>
            <a:r>
              <a:rPr lang="en-US" sz="5400" b="1" baseline="30000" dirty="0" smtClean="0"/>
              <a:t>†</a:t>
            </a:r>
            <a:r>
              <a:rPr lang="en-US" sz="5400" b="1" dirty="0" smtClean="0"/>
              <a:t>, </a:t>
            </a:r>
            <a:r>
              <a:rPr lang="en-US" sz="5400" b="1" dirty="0" err="1" smtClean="0"/>
              <a:t>Runhui</a:t>
            </a:r>
            <a:r>
              <a:rPr lang="en-US" sz="5400" b="1" dirty="0" smtClean="0"/>
              <a:t> Li</a:t>
            </a:r>
            <a:r>
              <a:rPr lang="en-US" sz="5400" b="1" baseline="30000" dirty="0" smtClean="0"/>
              <a:t>†</a:t>
            </a:r>
            <a:r>
              <a:rPr lang="en-US" sz="5400" b="1" dirty="0" smtClean="0"/>
              <a:t>, </a:t>
            </a:r>
            <a:r>
              <a:rPr lang="en-US" sz="5400" b="1" dirty="0"/>
              <a:t>Patrick P. C. Lee</a:t>
            </a:r>
            <a:r>
              <a:rPr lang="en-US" sz="5400" b="1" baseline="30000" dirty="0"/>
              <a:t>†</a:t>
            </a:r>
            <a:r>
              <a:rPr lang="en-US" sz="5400" b="1" dirty="0"/>
              <a:t>, and </a:t>
            </a:r>
            <a:r>
              <a:rPr lang="en-US" sz="5400" b="1" dirty="0" err="1" smtClean="0"/>
              <a:t>Yuchong</a:t>
            </a:r>
            <a:r>
              <a:rPr lang="en-US" sz="5400" b="1" dirty="0" smtClean="0"/>
              <a:t> </a:t>
            </a:r>
            <a:r>
              <a:rPr lang="en-US" sz="5400" b="1" dirty="0"/>
              <a:t>H</a:t>
            </a:r>
            <a:r>
              <a:rPr lang="en-US" sz="5400" b="1" dirty="0" smtClean="0"/>
              <a:t>u</a:t>
            </a:r>
            <a:r>
              <a:rPr lang="en-US" sz="5400" b="1" baseline="30000" dirty="0"/>
              <a:t>‡</a:t>
            </a:r>
          </a:p>
          <a:p>
            <a:pPr algn="ctr"/>
            <a:r>
              <a:rPr lang="en-US" sz="5400" b="1" dirty="0"/>
              <a:t>The Chinese University of Hong Kong</a:t>
            </a:r>
            <a:r>
              <a:rPr lang="en-US" sz="5400" b="1" baseline="30000" dirty="0"/>
              <a:t>†</a:t>
            </a:r>
            <a:r>
              <a:rPr lang="en-US" sz="5400" b="1" dirty="0"/>
              <a:t>, </a:t>
            </a:r>
            <a:r>
              <a:rPr lang="en-US" sz="5400" b="1" dirty="0" err="1" smtClean="0"/>
              <a:t>Huazhong</a:t>
            </a:r>
            <a:r>
              <a:rPr lang="en-US" sz="5400" b="1" dirty="0" smtClean="0"/>
              <a:t> University </a:t>
            </a:r>
            <a:r>
              <a:rPr lang="en-US" sz="5400" b="1" dirty="0"/>
              <a:t>of Science and </a:t>
            </a:r>
            <a:r>
              <a:rPr lang="en-US" sz="5400" b="1" dirty="0" smtClean="0"/>
              <a:t>Technology</a:t>
            </a:r>
            <a:r>
              <a:rPr lang="en-US" sz="5400" b="1" baseline="30000" dirty="0" smtClean="0"/>
              <a:t>‡</a:t>
            </a:r>
            <a:r>
              <a:rPr lang="en-US" sz="5400" b="1" dirty="0"/>
              <a:t/>
            </a:r>
            <a:br>
              <a:rPr lang="en-US" sz="5400" b="1" dirty="0"/>
            </a:br>
            <a:r>
              <a:rPr lang="en-US" sz="5400" b="1" dirty="0"/>
              <a:t>Source </a:t>
            </a:r>
            <a:r>
              <a:rPr lang="en-US" sz="5400" b="1" dirty="0" smtClean="0"/>
              <a:t>code: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>
                <a:solidFill>
                  <a:srgbClr val="FF0000"/>
                </a:solidFill>
              </a:rPr>
              <a:t>http://</a:t>
            </a:r>
            <a:r>
              <a:rPr lang="en-US" sz="5400" b="1" dirty="0" err="1" smtClean="0">
                <a:solidFill>
                  <a:srgbClr val="FF0000"/>
                </a:solidFill>
              </a:rPr>
              <a:t>adslab.cse.cuhk.edu.hk</a:t>
            </a:r>
            <a:r>
              <a:rPr lang="en-US" sz="5400" b="1" dirty="0" smtClean="0">
                <a:solidFill>
                  <a:srgbClr val="FF0000"/>
                </a:solidFill>
              </a:rPr>
              <a:t>/software/</a:t>
            </a:r>
            <a:r>
              <a:rPr lang="en-US" sz="5400" b="1" dirty="0" err="1" smtClean="0">
                <a:solidFill>
                  <a:srgbClr val="FF0000"/>
                </a:solidFill>
              </a:rPr>
              <a:t>openec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2053" name="TextBox 6"/>
          <p:cNvSpPr txBox="1">
            <a:spLocks noChangeArrowheads="1"/>
          </p:cNvSpPr>
          <p:nvPr/>
        </p:nvSpPr>
        <p:spPr bwMode="auto">
          <a:xfrm rot="16200000">
            <a:off x="2065361" y="5039879"/>
            <a:ext cx="2071605" cy="4535398"/>
          </a:xfrm>
          <a:prstGeom prst="rect">
            <a:avLst/>
          </a:prstGeom>
          <a:solidFill>
            <a:srgbClr val="0070C0"/>
          </a:solidFill>
          <a:ln w="6350">
            <a:solidFill>
              <a:schemeClr val="tx1"/>
            </a:solidFill>
          </a:ln>
          <a:extLst/>
        </p:spPr>
        <p:txBody>
          <a:bodyPr vert="eaVert" wrap="square" lIns="416185" tIns="208093" rIns="416185" bIns="208093">
            <a:spAutoFit/>
          </a:bodyPr>
          <a:lstStyle>
            <a:lvl1pPr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8000" b="1" dirty="0">
                <a:solidFill>
                  <a:schemeClr val="bg1"/>
                </a:solidFill>
              </a:rPr>
              <a:t>Goals</a:t>
            </a:r>
          </a:p>
        </p:txBody>
      </p:sp>
      <p:sp>
        <p:nvSpPr>
          <p:cNvPr id="2054" name="TextBox 7"/>
          <p:cNvSpPr txBox="1">
            <a:spLocks noChangeArrowheads="1"/>
          </p:cNvSpPr>
          <p:nvPr/>
        </p:nvSpPr>
        <p:spPr bwMode="auto">
          <a:xfrm>
            <a:off x="5408782" y="6320043"/>
            <a:ext cx="26693700" cy="374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16185" tIns="208093" rIns="416185" bIns="208093">
            <a:spAutoFit/>
          </a:bodyPr>
          <a:lstStyle>
            <a:lvl1pPr marL="342900" indent="-342900"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812787" lvl="1" indent="-812787">
              <a:buFont typeface="Wingdings" panose="05000000000000000000" pitchFamily="2" charset="2"/>
              <a:buChar char="Ø"/>
            </a:pPr>
            <a:r>
              <a:rPr lang="en-US" sz="5400" dirty="0" smtClean="0"/>
              <a:t>Design </a:t>
            </a:r>
            <a:r>
              <a:rPr lang="en-US" sz="5400" b="1" dirty="0" err="1" smtClean="0">
                <a:solidFill>
                  <a:srgbClr val="FF0000"/>
                </a:solidFill>
              </a:rPr>
              <a:t>OpenEC</a:t>
            </a:r>
            <a:r>
              <a:rPr lang="en-US" sz="5400" dirty="0" smtClean="0"/>
              <a:t>,  </a:t>
            </a:r>
            <a:r>
              <a:rPr lang="en-US" sz="5400" dirty="0"/>
              <a:t>a </a:t>
            </a:r>
            <a:r>
              <a:rPr lang="en-US" sz="5400" dirty="0" smtClean="0"/>
              <a:t>unified and configurable framework for erasure coding management</a:t>
            </a:r>
            <a:endParaRPr lang="en-US" sz="5400" dirty="0"/>
          </a:p>
          <a:p>
            <a:pPr marL="1485900" lvl="1" indent="-685800">
              <a:buFont typeface="Arial" panose="020B0604020202020204" pitchFamily="34" charset="0"/>
              <a:buChar char="•"/>
            </a:pPr>
            <a:r>
              <a:rPr lang="en-US" sz="5400" dirty="0" smtClean="0"/>
              <a:t>Defines an abstraction, </a:t>
            </a:r>
            <a:r>
              <a:rPr lang="en-US" sz="5400" b="1" dirty="0" smtClean="0">
                <a:solidFill>
                  <a:srgbClr val="FF0000"/>
                </a:solidFill>
              </a:rPr>
              <a:t>ECDAG</a:t>
            </a:r>
            <a:r>
              <a:rPr lang="en-US" sz="5400" dirty="0" smtClean="0"/>
              <a:t>, for general erasure codes (e.g. RS Codes, Regenerating Codes, LRC, DRC) and repair-efficient algorithms (e.g., PPR, Repair pipelining)</a:t>
            </a:r>
          </a:p>
          <a:p>
            <a:pPr marL="1485900" lvl="1" indent="-685800">
              <a:buFont typeface="Arial" panose="020B0604020202020204" pitchFamily="34" charset="0"/>
              <a:buChar char="•"/>
            </a:pPr>
            <a:r>
              <a:rPr lang="en-US" sz="5400" dirty="0" smtClean="0"/>
              <a:t>Enables configurability of workflows and placement of coding operations</a:t>
            </a:r>
            <a:endParaRPr lang="en-US" sz="5400" dirty="0"/>
          </a:p>
        </p:txBody>
      </p:sp>
      <p:sp>
        <p:nvSpPr>
          <p:cNvPr id="13" name="矩形 12"/>
          <p:cNvSpPr/>
          <p:nvPr/>
        </p:nvSpPr>
        <p:spPr>
          <a:xfrm>
            <a:off x="832152" y="10136109"/>
            <a:ext cx="31256515" cy="102802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185" tIns="208093" rIns="416185" bIns="20809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60" name="TextBox 13"/>
          <p:cNvSpPr txBox="1">
            <a:spLocks noChangeArrowheads="1"/>
          </p:cNvSpPr>
          <p:nvPr/>
        </p:nvSpPr>
        <p:spPr bwMode="auto">
          <a:xfrm>
            <a:off x="838140" y="20433432"/>
            <a:ext cx="31256515" cy="1627248"/>
          </a:xfrm>
          <a:prstGeom prst="rect">
            <a:avLst/>
          </a:prstGeom>
          <a:solidFill>
            <a:srgbClr val="0070C0"/>
          </a:solidFill>
          <a:ln w="6350">
            <a:solidFill>
              <a:schemeClr val="tx1"/>
            </a:solidFill>
          </a:ln>
          <a:extLst/>
        </p:spPr>
        <p:txBody>
          <a:bodyPr wrap="square" lIns="416185" tIns="208093" rIns="416185" bIns="208093">
            <a:noAutofit/>
          </a:bodyPr>
          <a:lstStyle>
            <a:lvl1pPr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8000" b="1" dirty="0" err="1" smtClean="0">
                <a:solidFill>
                  <a:schemeClr val="bg1"/>
                </a:solidFill>
              </a:rPr>
              <a:t>OpenEC</a:t>
            </a:r>
            <a:r>
              <a:rPr lang="en-US" sz="8000" b="1" dirty="0" smtClean="0">
                <a:solidFill>
                  <a:schemeClr val="bg1"/>
                </a:solidFill>
              </a:rPr>
              <a:t> Design</a:t>
            </a:r>
            <a:endParaRPr lang="en-US" sz="8000" b="1" dirty="0">
              <a:solidFill>
                <a:schemeClr val="bg1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828422" y="22046544"/>
            <a:ext cx="31256514" cy="876086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185" tIns="208093" rIns="416185" bIns="20809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矩形 23"/>
          <p:cNvSpPr/>
          <p:nvPr/>
        </p:nvSpPr>
        <p:spPr>
          <a:xfrm>
            <a:off x="834571" y="32458768"/>
            <a:ext cx="31254097" cy="1094445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6185" tIns="208093" rIns="416185" bIns="20809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72" name="TextBox 28"/>
          <p:cNvSpPr txBox="1">
            <a:spLocks noChangeArrowheads="1"/>
          </p:cNvSpPr>
          <p:nvPr/>
        </p:nvSpPr>
        <p:spPr bwMode="auto">
          <a:xfrm>
            <a:off x="838140" y="30807411"/>
            <a:ext cx="31254098" cy="1651357"/>
          </a:xfrm>
          <a:prstGeom prst="rect">
            <a:avLst/>
          </a:prstGeom>
          <a:solidFill>
            <a:srgbClr val="0070C0"/>
          </a:solidFill>
          <a:ln w="6350">
            <a:solidFill>
              <a:schemeClr val="tx1"/>
            </a:solidFill>
          </a:ln>
          <a:extLst/>
        </p:spPr>
        <p:txBody>
          <a:bodyPr wrap="square" lIns="416185" tIns="208093" rIns="416185" bIns="208093">
            <a:spAutoFit/>
          </a:bodyPr>
          <a:lstStyle>
            <a:lvl1pPr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8000" b="1" dirty="0" smtClean="0">
                <a:solidFill>
                  <a:schemeClr val="bg1"/>
                </a:solidFill>
              </a:rPr>
              <a:t>Prototype </a:t>
            </a:r>
            <a:r>
              <a:rPr lang="en-US" sz="8000" b="1" dirty="0">
                <a:solidFill>
                  <a:schemeClr val="bg1"/>
                </a:solidFill>
              </a:rPr>
              <a:t>Experiments</a:t>
            </a:r>
            <a:endParaRPr lang="en-US" sz="8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96604" y="2843974"/>
            <a:ext cx="3187858" cy="3187858"/>
          </a:xfrm>
          <a:prstGeom prst="rect">
            <a:avLst/>
          </a:prstGeom>
        </p:spPr>
      </p:pic>
      <p:sp>
        <p:nvSpPr>
          <p:cNvPr id="36" name="Right Arrow 35"/>
          <p:cNvSpPr/>
          <p:nvPr/>
        </p:nvSpPr>
        <p:spPr>
          <a:xfrm>
            <a:off x="13124527" y="12886040"/>
            <a:ext cx="950672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ight Arrow 56"/>
          <p:cNvSpPr/>
          <p:nvPr/>
        </p:nvSpPr>
        <p:spPr>
          <a:xfrm>
            <a:off x="17521865" y="12865327"/>
            <a:ext cx="950672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7">
            <a:extLst>
              <a:ext uri="{FF2B5EF4-FFF2-40B4-BE49-F238E27FC236}">
                <a16:creationId xmlns:a16="http://schemas.microsoft.com/office/drawing/2014/main" id="{113941E6-6F01-4C88-8A0A-9420593EE1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0511" y="15406336"/>
            <a:ext cx="9462985" cy="93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noAutofit/>
          </a:bodyPr>
          <a:lstStyle>
            <a:lvl1pPr marL="342900" indent="-342900"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indent="0"/>
            <a:r>
              <a:rPr lang="en-US" sz="5400" b="1" dirty="0" smtClean="0"/>
              <a:t>Decoding with repair pipelining: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2579880" y="11504440"/>
            <a:ext cx="9401165" cy="2769989"/>
          </a:xfrm>
          <a:prstGeom prst="rect">
            <a:avLst/>
          </a:prstGeom>
          <a:noFill/>
          <a:ln w="12700"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ECDAG* </a:t>
            </a:r>
            <a:r>
              <a:rPr lang="en-US" sz="36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 = </a:t>
            </a:r>
            <a:r>
              <a:rPr lang="en-US" sz="3600" dirty="0" smtClean="0">
                <a:solidFill>
                  <a:srgbClr val="00B050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new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 ECDAG();</a:t>
            </a:r>
          </a:p>
          <a:p>
            <a:r>
              <a:rPr lang="en-US" sz="36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-&gt;</a:t>
            </a:r>
            <a:r>
              <a:rPr lang="en-US" sz="3600" dirty="0" smtClean="0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Join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(4, {0,1,2,3}, {1,1,1,1});</a:t>
            </a:r>
          </a:p>
          <a:p>
            <a:r>
              <a:rPr lang="en-US" sz="36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-&gt;</a:t>
            </a:r>
            <a:r>
              <a:rPr lang="en-US" sz="3600" dirty="0" smtClean="0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Join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(5, {0,1,2,3}, {1,2,4,8});</a:t>
            </a:r>
          </a:p>
          <a:p>
            <a:r>
              <a:rPr lang="en-US" sz="3600" dirty="0" err="1" smtClean="0">
                <a:solidFill>
                  <a:srgbClr val="00B050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int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 </a:t>
            </a:r>
            <a:r>
              <a:rPr lang="en-US" sz="36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vidx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 = </a:t>
            </a:r>
            <a:r>
              <a:rPr lang="en-US" sz="36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-&gt;</a:t>
            </a:r>
            <a:r>
              <a:rPr lang="en-US" sz="3600" dirty="0" err="1" smtClean="0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BindX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({4,5});</a:t>
            </a:r>
          </a:p>
          <a:p>
            <a:r>
              <a:rPr lang="en-US" sz="36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-&gt;</a:t>
            </a:r>
            <a:r>
              <a:rPr lang="en-US" sz="3600" dirty="0" err="1" smtClean="0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BindY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(</a:t>
            </a:r>
            <a:r>
              <a:rPr lang="en-US" sz="36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vidx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, 0);0</a:t>
            </a: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474" y="33274673"/>
            <a:ext cx="5221911" cy="4158188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8040" y="33264997"/>
            <a:ext cx="5234061" cy="4167863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5576" y="32845854"/>
            <a:ext cx="6115184" cy="4869498"/>
          </a:xfrm>
          <a:prstGeom prst="rect">
            <a:avLst/>
          </a:prstGeom>
        </p:spPr>
      </p:pic>
      <p:sp>
        <p:nvSpPr>
          <p:cNvPr id="53" name="TextBox 7"/>
          <p:cNvSpPr txBox="1">
            <a:spLocks noChangeArrowheads="1"/>
          </p:cNvSpPr>
          <p:nvPr/>
        </p:nvSpPr>
        <p:spPr bwMode="auto">
          <a:xfrm>
            <a:off x="869858" y="12041188"/>
            <a:ext cx="8604566" cy="8176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16185" tIns="208093" rIns="416185" bIns="208093">
            <a:spAutoFit/>
          </a:bodyPr>
          <a:lstStyle>
            <a:lvl1pPr marL="342900" indent="-342900"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812787" lvl="1" indent="-812787">
              <a:buFont typeface="Wingdings" panose="05000000000000000000" pitchFamily="2" charset="2"/>
              <a:buChar char="Ø"/>
            </a:pPr>
            <a:r>
              <a:rPr lang="en-US" sz="5400" b="1" dirty="0" smtClean="0">
                <a:solidFill>
                  <a:srgbClr val="FF0000"/>
                </a:solidFill>
              </a:rPr>
              <a:t>ECDAG</a:t>
            </a:r>
            <a:r>
              <a:rPr lang="en-US" sz="5400" dirty="0" smtClean="0"/>
              <a:t>: a directed-acyclic-graph abstraction for erasure coding </a:t>
            </a:r>
          </a:p>
          <a:p>
            <a:pPr marL="812787" lvl="1" indent="-812787">
              <a:buFont typeface="Wingdings" panose="05000000000000000000" pitchFamily="2" charset="2"/>
              <a:buChar char="Ø"/>
            </a:pPr>
            <a:r>
              <a:rPr lang="en-US" sz="5400" dirty="0" smtClean="0"/>
              <a:t>Primitives</a:t>
            </a:r>
          </a:p>
          <a:p>
            <a:pPr marL="1200150" lvl="5" indent="-400050">
              <a:buFont typeface="Arial" panose="020B0604020202020204" pitchFamily="34" charset="0"/>
              <a:buChar char="•"/>
            </a:pPr>
            <a:r>
              <a:rPr lang="en-US" sz="4800" dirty="0" smtClean="0">
                <a:solidFill>
                  <a:srgbClr val="FF0000"/>
                </a:solidFill>
              </a:rPr>
              <a:t>Join:</a:t>
            </a:r>
            <a:r>
              <a:rPr lang="en-US" sz="4800" dirty="0" smtClean="0"/>
              <a:t> defines the linear combination of a block</a:t>
            </a:r>
          </a:p>
          <a:p>
            <a:pPr marL="1200150" lvl="5" indent="-400050">
              <a:buFont typeface="Arial" panose="020B0604020202020204" pitchFamily="34" charset="0"/>
              <a:buChar char="•"/>
            </a:pPr>
            <a:r>
              <a:rPr lang="en-US" sz="4800" dirty="0" err="1" smtClean="0">
                <a:solidFill>
                  <a:srgbClr val="FF0000"/>
                </a:solidFill>
              </a:rPr>
              <a:t>BindX</a:t>
            </a:r>
            <a:r>
              <a:rPr lang="en-US" sz="4800" dirty="0" smtClean="0"/>
              <a:t> and </a:t>
            </a:r>
            <a:r>
              <a:rPr lang="en-US" sz="4800" dirty="0" err="1" smtClean="0">
                <a:solidFill>
                  <a:srgbClr val="FF0000"/>
                </a:solidFill>
              </a:rPr>
              <a:t>BindY</a:t>
            </a:r>
            <a:r>
              <a:rPr lang="en-US" sz="4800" dirty="0" smtClean="0"/>
              <a:t>: co-locate computations at same level and across levels, respectively</a:t>
            </a:r>
            <a:endParaRPr lang="en-US" sz="4800" dirty="0"/>
          </a:p>
        </p:txBody>
      </p:sp>
      <p:sp>
        <p:nvSpPr>
          <p:cNvPr id="55" name="TextBox 13"/>
          <p:cNvSpPr txBox="1">
            <a:spLocks noChangeArrowheads="1"/>
          </p:cNvSpPr>
          <p:nvPr/>
        </p:nvSpPr>
        <p:spPr bwMode="auto">
          <a:xfrm>
            <a:off x="828422" y="10136288"/>
            <a:ext cx="4540441" cy="1627248"/>
          </a:xfrm>
          <a:prstGeom prst="rect">
            <a:avLst/>
          </a:prstGeom>
          <a:solidFill>
            <a:srgbClr val="0070C0"/>
          </a:solidFill>
          <a:ln w="6350">
            <a:solidFill>
              <a:schemeClr val="tx1"/>
            </a:solidFill>
          </a:ln>
          <a:extLst/>
        </p:spPr>
        <p:txBody>
          <a:bodyPr wrap="square" lIns="416185" tIns="208093" rIns="416185" bIns="208093">
            <a:noAutofit/>
          </a:bodyPr>
          <a:lstStyle>
            <a:lvl1pPr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8000" b="1" dirty="0" smtClean="0">
                <a:solidFill>
                  <a:schemeClr val="bg1"/>
                </a:solidFill>
              </a:rPr>
              <a:t>ECDAG</a:t>
            </a:r>
            <a:endParaRPr lang="en-US" sz="8000" b="1" dirty="0">
              <a:solidFill>
                <a:schemeClr val="bg1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1591752" y="15477069"/>
            <a:ext cx="750485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3600" dirty="0">
                <a:latin typeface="Consolas" panose="020B0609020204030204" pitchFamily="49" charset="0"/>
                <a:ea typeface="Ayuthaya" charset="-34"/>
                <a:cs typeface="Ayuthaya" charset="-34"/>
              </a:rPr>
              <a:t>* </a:t>
            </a:r>
            <a:r>
              <a:rPr lang="en-US" sz="3600" dirty="0" err="1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3600" dirty="0">
                <a:latin typeface="Consolas" panose="020B0609020204030204" pitchFamily="49" charset="0"/>
                <a:ea typeface="Ayuthaya" charset="-34"/>
                <a:cs typeface="Ayuthaya" charset="-34"/>
              </a:rPr>
              <a:t> = </a:t>
            </a:r>
            <a:r>
              <a:rPr lang="en-US" sz="3600" dirty="0">
                <a:solidFill>
                  <a:srgbClr val="00B050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new</a:t>
            </a:r>
            <a:r>
              <a:rPr lang="en-US" sz="3600" dirty="0">
                <a:latin typeface="Consolas" panose="020B0609020204030204" pitchFamily="49" charset="0"/>
                <a:ea typeface="Ayuthaya" charset="-34"/>
                <a:cs typeface="Ayuthaya" charset="-34"/>
              </a:rPr>
              <a:t> ECDAG();</a:t>
            </a:r>
          </a:p>
          <a:p>
            <a:r>
              <a:rPr lang="en-US" sz="36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-</a:t>
            </a:r>
            <a:r>
              <a:rPr lang="en-US" sz="3600" dirty="0">
                <a:latin typeface="Consolas" panose="020B0609020204030204" pitchFamily="49" charset="0"/>
                <a:ea typeface="Ayuthaya" charset="-34"/>
                <a:cs typeface="Ayuthaya" charset="-34"/>
              </a:rPr>
              <a:t>&gt;</a:t>
            </a:r>
            <a:r>
              <a:rPr lang="en-US" sz="3600" dirty="0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Join</a:t>
            </a:r>
            <a:r>
              <a:rPr lang="en-US" sz="3600" dirty="0">
                <a:latin typeface="Consolas" panose="020B0609020204030204" pitchFamily="49" charset="0"/>
                <a:ea typeface="Ayuthaya" charset="-34"/>
                <a:cs typeface="Ayuthaya" charset="-34"/>
              </a:rPr>
              <a:t>(7, 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{1,2}, {</a:t>
            </a:r>
            <a:r>
              <a:rPr lang="en-US" sz="3600" dirty="0">
                <a:latin typeface="Consolas" panose="020B0609020204030204" pitchFamily="49" charset="0"/>
                <a:ea typeface="Ayuthaya" charset="-34"/>
                <a:cs typeface="Ayuthaya" charset="-34"/>
              </a:rPr>
              <a:t>1,1});</a:t>
            </a:r>
          </a:p>
          <a:p>
            <a:r>
              <a:rPr lang="en-US" sz="36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-</a:t>
            </a:r>
            <a:r>
              <a:rPr lang="en-US" sz="3600" dirty="0">
                <a:latin typeface="Consolas" panose="020B0609020204030204" pitchFamily="49" charset="0"/>
                <a:ea typeface="Ayuthaya" charset="-34"/>
                <a:cs typeface="Ayuthaya" charset="-34"/>
              </a:rPr>
              <a:t>&gt;</a:t>
            </a:r>
            <a:r>
              <a:rPr lang="en-US" sz="3600" dirty="0" err="1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BindY</a:t>
            </a:r>
            <a:r>
              <a:rPr lang="en-US" sz="3600" dirty="0">
                <a:latin typeface="Consolas" panose="020B0609020204030204" pitchFamily="49" charset="0"/>
                <a:ea typeface="Ayuthaya" charset="-34"/>
                <a:cs typeface="Ayuthaya" charset="-34"/>
              </a:rPr>
              <a:t>(7, 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2);</a:t>
            </a:r>
            <a:endParaRPr lang="en-US" sz="3600" dirty="0">
              <a:latin typeface="Consolas" panose="020B0609020204030204" pitchFamily="49" charset="0"/>
              <a:ea typeface="Ayuthaya" charset="-34"/>
              <a:cs typeface="Ayuthaya" charset="-34"/>
            </a:endParaRPr>
          </a:p>
          <a:p>
            <a:r>
              <a:rPr lang="en-US" sz="36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-</a:t>
            </a:r>
            <a:r>
              <a:rPr lang="en-US" sz="3600" dirty="0">
                <a:latin typeface="Consolas" panose="020B0609020204030204" pitchFamily="49" charset="0"/>
                <a:ea typeface="Ayuthaya" charset="-34"/>
                <a:cs typeface="Ayuthaya" charset="-34"/>
              </a:rPr>
              <a:t>&gt;</a:t>
            </a:r>
            <a:r>
              <a:rPr lang="en-US" sz="3600" dirty="0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Join</a:t>
            </a:r>
            <a:r>
              <a:rPr lang="en-US" sz="3600" dirty="0">
                <a:latin typeface="Consolas" panose="020B0609020204030204" pitchFamily="49" charset="0"/>
                <a:ea typeface="Ayuthaya" charset="-34"/>
                <a:cs typeface="Ayuthaya" charset="-34"/>
              </a:rPr>
              <a:t>(8, {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7,3}, </a:t>
            </a:r>
            <a:r>
              <a:rPr lang="en-US" sz="3600" dirty="0">
                <a:latin typeface="Consolas" panose="020B0609020204030204" pitchFamily="49" charset="0"/>
                <a:ea typeface="Ayuthaya" charset="-34"/>
                <a:cs typeface="Ayuthaya" charset="-34"/>
              </a:rPr>
              <a:t>{1,1});</a:t>
            </a:r>
          </a:p>
          <a:p>
            <a:r>
              <a:rPr lang="en-US" sz="36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-</a:t>
            </a:r>
            <a:r>
              <a:rPr lang="en-US" sz="3600" dirty="0">
                <a:latin typeface="Consolas" panose="020B0609020204030204" pitchFamily="49" charset="0"/>
                <a:ea typeface="Ayuthaya" charset="-34"/>
                <a:cs typeface="Ayuthaya" charset="-34"/>
              </a:rPr>
              <a:t>&gt;</a:t>
            </a:r>
            <a:r>
              <a:rPr lang="en-US" sz="3600" dirty="0" err="1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BindY</a:t>
            </a:r>
            <a:r>
              <a:rPr lang="en-US" sz="3600" dirty="0">
                <a:latin typeface="Consolas" panose="020B0609020204030204" pitchFamily="49" charset="0"/>
                <a:ea typeface="Ayuthaya" charset="-34"/>
                <a:cs typeface="Ayuthaya" charset="-34"/>
              </a:rPr>
              <a:t>(8, 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3);</a:t>
            </a:r>
            <a:endParaRPr lang="en-US" sz="3600" dirty="0">
              <a:latin typeface="Consolas" panose="020B0609020204030204" pitchFamily="49" charset="0"/>
              <a:ea typeface="Ayuthaya" charset="-34"/>
              <a:cs typeface="Ayuthaya" charset="-34"/>
            </a:endParaRPr>
          </a:p>
          <a:p>
            <a:r>
              <a:rPr lang="en-US" sz="36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-</a:t>
            </a:r>
            <a:r>
              <a:rPr lang="en-US" sz="3600" dirty="0">
                <a:latin typeface="Consolas" panose="020B0609020204030204" pitchFamily="49" charset="0"/>
                <a:ea typeface="Ayuthaya" charset="-34"/>
                <a:cs typeface="Ayuthaya" charset="-34"/>
              </a:rPr>
              <a:t>&gt;</a:t>
            </a:r>
            <a:r>
              <a:rPr lang="en-US" sz="3600" dirty="0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Join</a:t>
            </a:r>
            <a:r>
              <a:rPr lang="en-US" sz="3600" dirty="0">
                <a:latin typeface="Consolas" panose="020B0609020204030204" pitchFamily="49" charset="0"/>
                <a:ea typeface="Ayuthaya" charset="-34"/>
                <a:cs typeface="Ayuthaya" charset="-34"/>
              </a:rPr>
              <a:t>(9, 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{8,4}, </a:t>
            </a:r>
            <a:r>
              <a:rPr lang="en-US" sz="3600" dirty="0">
                <a:latin typeface="Consolas" panose="020B0609020204030204" pitchFamily="49" charset="0"/>
                <a:ea typeface="Ayuthaya" charset="-34"/>
                <a:cs typeface="Ayuthaya" charset="-34"/>
              </a:rPr>
              <a:t>{1,1});</a:t>
            </a:r>
          </a:p>
          <a:p>
            <a:r>
              <a:rPr lang="en-US" sz="36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-</a:t>
            </a:r>
            <a:r>
              <a:rPr lang="en-US" sz="3600" dirty="0">
                <a:latin typeface="Consolas" panose="020B0609020204030204" pitchFamily="49" charset="0"/>
                <a:ea typeface="Ayuthaya" charset="-34"/>
                <a:cs typeface="Ayuthaya" charset="-34"/>
              </a:rPr>
              <a:t>&gt;</a:t>
            </a:r>
            <a:r>
              <a:rPr lang="en-US" sz="3600" dirty="0" err="1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BindY</a:t>
            </a:r>
            <a:r>
              <a:rPr lang="en-US" sz="3600" dirty="0">
                <a:latin typeface="Consolas" panose="020B0609020204030204" pitchFamily="49" charset="0"/>
                <a:ea typeface="Ayuthaya" charset="-34"/>
                <a:cs typeface="Ayuthaya" charset="-34"/>
              </a:rPr>
              <a:t>(9, 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4);</a:t>
            </a:r>
            <a:endParaRPr lang="en-US" sz="3600" dirty="0">
              <a:latin typeface="Consolas" panose="020B0609020204030204" pitchFamily="49" charset="0"/>
              <a:ea typeface="Ayuthaya" charset="-34"/>
              <a:cs typeface="Ayuthaya" charset="-34"/>
            </a:endParaRPr>
          </a:p>
          <a:p>
            <a:r>
              <a:rPr lang="en-US" sz="3600" dirty="0" err="1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ecdag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-</a:t>
            </a:r>
            <a:r>
              <a:rPr lang="en-US" sz="3600" dirty="0">
                <a:latin typeface="Consolas" panose="020B0609020204030204" pitchFamily="49" charset="0"/>
                <a:ea typeface="Ayuthaya" charset="-34"/>
                <a:cs typeface="Ayuthaya" charset="-34"/>
              </a:rPr>
              <a:t>&gt;</a:t>
            </a:r>
            <a:r>
              <a:rPr lang="en-US" sz="3600" dirty="0" smtClean="0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Join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(0, </a:t>
            </a:r>
            <a:r>
              <a:rPr lang="en-US" sz="3600" dirty="0">
                <a:latin typeface="Consolas" panose="020B0609020204030204" pitchFamily="49" charset="0"/>
                <a:ea typeface="Ayuthaya" charset="-34"/>
                <a:cs typeface="Ayuthaya" charset="-34"/>
              </a:rPr>
              <a:t>{9}, {1</a:t>
            </a:r>
            <a:r>
              <a:rPr lang="en-US" sz="3600" dirty="0" smtClean="0">
                <a:latin typeface="Consolas" panose="020B0609020204030204" pitchFamily="49" charset="0"/>
                <a:ea typeface="Ayuthaya" charset="-34"/>
                <a:cs typeface="Ayuthaya" charset="-34"/>
              </a:rPr>
              <a:t>});</a:t>
            </a:r>
            <a:r>
              <a:rPr lang="en-US" sz="3600" dirty="0" smtClean="0">
                <a:solidFill>
                  <a:srgbClr val="00B050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 </a:t>
            </a:r>
            <a:endParaRPr lang="en-US" sz="3600" dirty="0">
              <a:latin typeface="Consolas" panose="020B0609020204030204" pitchFamily="49" charset="0"/>
              <a:ea typeface="Ayuthaya" charset="-34"/>
              <a:cs typeface="Ayuthaya" charset="-34"/>
            </a:endParaRPr>
          </a:p>
        </p:txBody>
      </p:sp>
      <p:sp>
        <p:nvSpPr>
          <p:cNvPr id="72" name="TextBox 7"/>
          <p:cNvSpPr txBox="1">
            <a:spLocks noChangeArrowheads="1"/>
          </p:cNvSpPr>
          <p:nvPr/>
        </p:nvSpPr>
        <p:spPr bwMode="auto">
          <a:xfrm>
            <a:off x="1121496" y="22471315"/>
            <a:ext cx="15049673" cy="7899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16185" tIns="208093" rIns="416185" bIns="208093">
            <a:spAutoFit/>
          </a:bodyPr>
          <a:lstStyle>
            <a:lvl1pPr marL="342900" indent="-342900"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812787" lvl="1" indent="-812787">
              <a:buFont typeface="Wingdings" panose="05000000000000000000" pitchFamily="2" charset="2"/>
              <a:buChar char="Ø"/>
            </a:pPr>
            <a:r>
              <a:rPr lang="en-US" sz="5400" dirty="0" smtClean="0"/>
              <a:t>Controller:</a:t>
            </a:r>
          </a:p>
          <a:p>
            <a:pPr marL="1371600" lvl="5" indent="-573088">
              <a:buFont typeface="Arial" panose="020B0604020202020204" pitchFamily="34" charset="0"/>
              <a:buChar char="•"/>
            </a:pPr>
            <a:r>
              <a:rPr lang="en-US" sz="5400" dirty="0" smtClean="0"/>
              <a:t>Manages </a:t>
            </a:r>
            <a:r>
              <a:rPr lang="en-US" sz="5400" dirty="0"/>
              <a:t>erasure coding metadata</a:t>
            </a:r>
          </a:p>
          <a:p>
            <a:pPr marL="1371600" lvl="5" indent="-573088">
              <a:buFont typeface="Arial" panose="020B0604020202020204" pitchFamily="34" charset="0"/>
              <a:buChar char="•"/>
            </a:pPr>
            <a:r>
              <a:rPr lang="en-US" sz="5400" dirty="0" smtClean="0"/>
              <a:t>Parses ECDAGs and assigns tasks to Agents</a:t>
            </a:r>
          </a:p>
          <a:p>
            <a:pPr marL="1371600" lvl="5" indent="-573088">
              <a:buFont typeface="Arial" panose="020B0604020202020204" pitchFamily="34" charset="0"/>
              <a:buChar char="•"/>
            </a:pPr>
            <a:r>
              <a:rPr lang="en-US" sz="5400" smtClean="0"/>
              <a:t>Controls </a:t>
            </a:r>
            <a:r>
              <a:rPr lang="en-US" sz="5400" dirty="0" smtClean="0"/>
              <a:t>block placement</a:t>
            </a:r>
          </a:p>
          <a:p>
            <a:pPr marL="1371600" lvl="5" indent="-573088">
              <a:buFont typeface="Arial" panose="020B0604020202020204" pitchFamily="34" charset="0"/>
              <a:buChar char="•"/>
            </a:pPr>
            <a:r>
              <a:rPr lang="en-US" sz="5400" dirty="0" smtClean="0"/>
              <a:t>Coordinates repair operations</a:t>
            </a:r>
          </a:p>
          <a:p>
            <a:pPr marL="812787" lvl="1" indent="-812787">
              <a:buFont typeface="Wingdings" panose="05000000000000000000" pitchFamily="2" charset="2"/>
              <a:buChar char="Ø"/>
            </a:pPr>
            <a:r>
              <a:rPr lang="en-US" sz="5400" dirty="0" smtClean="0"/>
              <a:t>Agent:</a:t>
            </a:r>
          </a:p>
          <a:p>
            <a:pPr marL="1371600" lvl="5" indent="-573088">
              <a:buFont typeface="Arial" panose="020B0604020202020204" pitchFamily="34" charset="0"/>
              <a:buChar char="•"/>
            </a:pPr>
            <a:r>
              <a:rPr lang="en-US" sz="5400" dirty="0" smtClean="0"/>
              <a:t>Performs coding operations</a:t>
            </a:r>
          </a:p>
          <a:p>
            <a:pPr marL="685800" lvl="3" indent="-685800">
              <a:buFont typeface="Wingdings" panose="05000000000000000000" pitchFamily="2" charset="2"/>
              <a:buChar char="Ø"/>
            </a:pPr>
            <a:r>
              <a:rPr lang="en-US" sz="5400" dirty="0" err="1" smtClean="0"/>
              <a:t>OECClient</a:t>
            </a:r>
            <a:r>
              <a:rPr lang="en-US" sz="5400" dirty="0" smtClean="0"/>
              <a:t>:</a:t>
            </a:r>
          </a:p>
          <a:p>
            <a:pPr marL="1379538" lvl="3" indent="-639763">
              <a:buFont typeface="Arial" panose="020B0604020202020204" pitchFamily="34" charset="0"/>
              <a:buChar char="•"/>
            </a:pPr>
            <a:r>
              <a:rPr lang="en-US" sz="5400" dirty="0" smtClean="0"/>
              <a:t>Interfaces between applications and storage</a:t>
            </a:r>
            <a:endParaRPr lang="en-US" sz="5400" dirty="0"/>
          </a:p>
        </p:txBody>
      </p:sp>
      <p:sp>
        <p:nvSpPr>
          <p:cNvPr id="74" name="TextBox 7"/>
          <p:cNvSpPr txBox="1">
            <a:spLocks noChangeArrowheads="1"/>
          </p:cNvSpPr>
          <p:nvPr/>
        </p:nvSpPr>
        <p:spPr bwMode="auto">
          <a:xfrm>
            <a:off x="16531208" y="28576324"/>
            <a:ext cx="14610129" cy="2082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16185" tIns="208093" rIns="416185" bIns="208093">
            <a:spAutoFit/>
          </a:bodyPr>
          <a:lstStyle>
            <a:lvl1pPr marL="342900" indent="-342900"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indent="0"/>
            <a:r>
              <a:rPr lang="en-US" sz="5400" dirty="0" err="1" smtClean="0"/>
              <a:t>OpenEC</a:t>
            </a:r>
            <a:r>
              <a:rPr lang="en-US" sz="5400" dirty="0" smtClean="0"/>
              <a:t> is now prototyped on Hadoop 3 HDFS, HDFS-RAID, and QFS with minimal code changes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0843" y="33182736"/>
            <a:ext cx="5239979" cy="41725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2192" y="33173308"/>
            <a:ext cx="5251819" cy="418200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81149" y="37449967"/>
            <a:ext cx="18165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Online</a:t>
            </a:r>
            <a:endParaRPr lang="en-US" sz="4400" dirty="0"/>
          </a:p>
        </p:txBody>
      </p:sp>
      <p:sp>
        <p:nvSpPr>
          <p:cNvPr id="75" name="TextBox 74"/>
          <p:cNvSpPr txBox="1"/>
          <p:nvPr/>
        </p:nvSpPr>
        <p:spPr>
          <a:xfrm>
            <a:off x="8015311" y="37449967"/>
            <a:ext cx="18063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Offline</a:t>
            </a:r>
            <a:endParaRPr lang="en-US" sz="4400" dirty="0"/>
          </a:p>
        </p:txBody>
      </p:sp>
      <p:sp>
        <p:nvSpPr>
          <p:cNvPr id="78" name="TextBox 22"/>
          <p:cNvSpPr txBox="1">
            <a:spLocks noChangeArrowheads="1"/>
          </p:cNvSpPr>
          <p:nvPr/>
        </p:nvSpPr>
        <p:spPr bwMode="auto">
          <a:xfrm>
            <a:off x="920022" y="38552337"/>
            <a:ext cx="10930666" cy="1251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16185" tIns="208093" rIns="416185" bIns="208093">
            <a:spAutoFit/>
          </a:bodyPr>
          <a:lstStyle>
            <a:lvl1pPr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5400" b="1" dirty="0" smtClean="0"/>
              <a:t>Performance of basic operations</a:t>
            </a:r>
          </a:p>
        </p:txBody>
      </p:sp>
      <p:sp>
        <p:nvSpPr>
          <p:cNvPr id="83" name="TextBox 7"/>
          <p:cNvSpPr txBox="1">
            <a:spLocks noChangeArrowheads="1"/>
          </p:cNvSpPr>
          <p:nvPr/>
        </p:nvSpPr>
        <p:spPr bwMode="auto">
          <a:xfrm>
            <a:off x="973620" y="39515552"/>
            <a:ext cx="10576865" cy="374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16185" tIns="208093" rIns="416185" bIns="208093">
            <a:spAutoFit/>
          </a:bodyPr>
          <a:lstStyle>
            <a:lvl1pPr marL="342900" indent="-342900"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812787" lvl="1" indent="-812787">
              <a:buFont typeface="Wingdings" panose="05000000000000000000" pitchFamily="2" charset="2"/>
              <a:buChar char="Ø"/>
            </a:pPr>
            <a:r>
              <a:rPr lang="en-US" sz="5400" dirty="0" smtClean="0">
                <a:solidFill>
                  <a:srgbClr val="FF0000"/>
                </a:solidFill>
              </a:rPr>
              <a:t>Online</a:t>
            </a:r>
            <a:r>
              <a:rPr lang="en-US" sz="5400" dirty="0" smtClean="0"/>
              <a:t>: preserves HDFS-3 performance</a:t>
            </a:r>
          </a:p>
          <a:p>
            <a:pPr marL="812787" lvl="1" indent="-812787">
              <a:buFont typeface="Wingdings" panose="05000000000000000000" pitchFamily="2" charset="2"/>
              <a:buChar char="Ø"/>
            </a:pPr>
            <a:r>
              <a:rPr lang="en-US" sz="5400" dirty="0" smtClean="0">
                <a:solidFill>
                  <a:srgbClr val="FF0000"/>
                </a:solidFill>
              </a:rPr>
              <a:t>Offline</a:t>
            </a:r>
            <a:r>
              <a:rPr lang="en-US" sz="5400" dirty="0" smtClean="0"/>
              <a:t>: 137% faster than HDFS-RAID’s offline encoding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2273956" y="37499328"/>
            <a:ext cx="53335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Automated </a:t>
            </a:r>
            <a:r>
              <a:rPr lang="en-US" sz="4400" dirty="0" err="1" smtClean="0"/>
              <a:t>BindX&amp;Y</a:t>
            </a:r>
            <a:endParaRPr lang="en-US" sz="4400" dirty="0"/>
          </a:p>
        </p:txBody>
      </p:sp>
      <p:sp>
        <p:nvSpPr>
          <p:cNvPr id="86" name="TextBox 85"/>
          <p:cNvSpPr txBox="1"/>
          <p:nvPr/>
        </p:nvSpPr>
        <p:spPr>
          <a:xfrm>
            <a:off x="17913103" y="37521975"/>
            <a:ext cx="51411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Repair Optimization</a:t>
            </a:r>
            <a:endParaRPr lang="en-US" sz="4400" dirty="0"/>
          </a:p>
        </p:txBody>
      </p:sp>
      <p:sp>
        <p:nvSpPr>
          <p:cNvPr id="88" name="TextBox 22"/>
          <p:cNvSpPr txBox="1">
            <a:spLocks noChangeArrowheads="1"/>
          </p:cNvSpPr>
          <p:nvPr/>
        </p:nvSpPr>
        <p:spPr bwMode="auto">
          <a:xfrm>
            <a:off x="12282736" y="38624345"/>
            <a:ext cx="10930666" cy="1251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16185" tIns="208093" rIns="416185" bIns="208093">
            <a:spAutoFit/>
          </a:bodyPr>
          <a:lstStyle>
            <a:lvl1pPr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5400" b="1" dirty="0" smtClean="0"/>
              <a:t>Automated Optimizations</a:t>
            </a:r>
          </a:p>
        </p:txBody>
      </p:sp>
      <p:sp>
        <p:nvSpPr>
          <p:cNvPr id="91" name="TextBox 7"/>
          <p:cNvSpPr txBox="1">
            <a:spLocks noChangeArrowheads="1"/>
          </p:cNvSpPr>
          <p:nvPr/>
        </p:nvSpPr>
        <p:spPr bwMode="auto">
          <a:xfrm>
            <a:off x="12296188" y="39587560"/>
            <a:ext cx="11165101" cy="374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16185" tIns="208093" rIns="416185" bIns="208093">
            <a:spAutoFit/>
          </a:bodyPr>
          <a:lstStyle>
            <a:lvl1pPr marL="342900" indent="-342900"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812787" lvl="1" indent="-812787">
              <a:buFont typeface="Wingdings" panose="05000000000000000000" pitchFamily="2" charset="2"/>
              <a:buChar char="Ø"/>
            </a:pPr>
            <a:r>
              <a:rPr lang="en-US" sz="5400" dirty="0" smtClean="0"/>
              <a:t>Automated </a:t>
            </a:r>
            <a:r>
              <a:rPr lang="en-US" sz="5400" dirty="0" err="1" smtClean="0"/>
              <a:t>BindX</a:t>
            </a:r>
            <a:r>
              <a:rPr lang="en-US" sz="5400" dirty="0" smtClean="0"/>
              <a:t> and </a:t>
            </a:r>
            <a:r>
              <a:rPr lang="en-US" sz="5400" dirty="0" err="1" smtClean="0"/>
              <a:t>BindY</a:t>
            </a:r>
            <a:r>
              <a:rPr lang="en-US" sz="5400" dirty="0" smtClean="0"/>
              <a:t> speeds up encoding by up to 44%</a:t>
            </a:r>
          </a:p>
          <a:p>
            <a:pPr marL="812787" lvl="1" indent="-812787">
              <a:buFont typeface="Wingdings" panose="05000000000000000000" pitchFamily="2" charset="2"/>
              <a:buChar char="Ø"/>
            </a:pPr>
            <a:r>
              <a:rPr lang="en-US" sz="5400" dirty="0" smtClean="0"/>
              <a:t>Automated pipelining of ECDAG speeds up repair by up to 128%</a:t>
            </a:r>
          </a:p>
        </p:txBody>
      </p:sp>
      <p:sp>
        <p:nvSpPr>
          <p:cNvPr id="94" name="TextBox 22"/>
          <p:cNvSpPr txBox="1">
            <a:spLocks noChangeArrowheads="1"/>
          </p:cNvSpPr>
          <p:nvPr/>
        </p:nvSpPr>
        <p:spPr bwMode="auto">
          <a:xfrm>
            <a:off x="23584903" y="38696353"/>
            <a:ext cx="8500033" cy="1251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16185" tIns="208093" rIns="416185" bIns="208093">
            <a:spAutoFit/>
          </a:bodyPr>
          <a:lstStyle>
            <a:lvl1pPr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5400" b="1" dirty="0" smtClean="0"/>
              <a:t>Scalability in Amazon EC2</a:t>
            </a:r>
          </a:p>
        </p:txBody>
      </p:sp>
      <p:sp>
        <p:nvSpPr>
          <p:cNvPr id="95" name="TextBox 7"/>
          <p:cNvSpPr txBox="1">
            <a:spLocks noChangeArrowheads="1"/>
          </p:cNvSpPr>
          <p:nvPr/>
        </p:nvSpPr>
        <p:spPr bwMode="auto">
          <a:xfrm>
            <a:off x="23587993" y="39875592"/>
            <a:ext cx="8496943" cy="2082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16185" tIns="208093" rIns="416185" bIns="208093">
            <a:spAutoFit/>
          </a:bodyPr>
          <a:lstStyle>
            <a:lvl1pPr marL="342900" indent="-342900"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685800" lvl="4" indent="-685800">
              <a:buFont typeface="Wingdings" panose="05000000000000000000" pitchFamily="2" charset="2"/>
              <a:buChar char="Ø"/>
            </a:pPr>
            <a:r>
              <a:rPr lang="en-US" sz="5400" dirty="0" err="1" smtClean="0"/>
              <a:t>OpenEC</a:t>
            </a:r>
            <a:r>
              <a:rPr lang="en-US" sz="5400" dirty="0" smtClean="0"/>
              <a:t> scales well with number of instances (N)</a:t>
            </a:r>
          </a:p>
        </p:txBody>
      </p:sp>
      <p:sp>
        <p:nvSpPr>
          <p:cNvPr id="96" name="TextBox 22"/>
          <p:cNvSpPr txBox="1">
            <a:spLocks noChangeArrowheads="1"/>
          </p:cNvSpPr>
          <p:nvPr/>
        </p:nvSpPr>
        <p:spPr bwMode="auto">
          <a:xfrm>
            <a:off x="9657702" y="10470867"/>
            <a:ext cx="848689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61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6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6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3086100" fontAlgn="base">
              <a:spcBef>
                <a:spcPct val="0"/>
              </a:spcBef>
              <a:spcAft>
                <a:spcPct val="0"/>
              </a:spcAft>
              <a:defRPr sz="6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5400" b="1" dirty="0" smtClean="0"/>
              <a:t>Encoding of (6,4) RS  code: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657702" y="11805920"/>
            <a:ext cx="3337293" cy="246877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120890" y="11502769"/>
            <a:ext cx="3202406" cy="289543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8835464" y="11434285"/>
            <a:ext cx="3201098" cy="290350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2858800" y="13322842"/>
            <a:ext cx="14510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BindX</a:t>
            </a:r>
            <a:endParaRPr lang="en-US" sz="3600" dirty="0"/>
          </a:p>
        </p:txBody>
      </p:sp>
      <p:sp>
        <p:nvSpPr>
          <p:cNvPr id="51" name="TextBox 50"/>
          <p:cNvSpPr txBox="1"/>
          <p:nvPr/>
        </p:nvSpPr>
        <p:spPr>
          <a:xfrm>
            <a:off x="17312418" y="13322842"/>
            <a:ext cx="14510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solidFill>
                  <a:srgbClr val="2337E9"/>
                </a:solidFill>
                <a:latin typeface="Consolas" panose="020B0609020204030204" pitchFamily="49" charset="0"/>
                <a:ea typeface="Ayuthaya" charset="-34"/>
                <a:cs typeface="Ayuthaya" charset="-34"/>
              </a:rPr>
              <a:t>BindY</a:t>
            </a:r>
            <a:endParaRPr lang="en-US" sz="36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6618231" y="22127244"/>
            <a:ext cx="14386585" cy="6515100"/>
          </a:xfrm>
          <a:prstGeom prst="rect">
            <a:avLst/>
          </a:prstGeom>
        </p:spPr>
      </p:pic>
      <p:sp>
        <p:nvSpPr>
          <p:cNvPr id="54" name="TextBox 53"/>
          <p:cNvSpPr txBox="1"/>
          <p:nvPr/>
        </p:nvSpPr>
        <p:spPr>
          <a:xfrm>
            <a:off x="24966053" y="37593983"/>
            <a:ext cx="639880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/>
              <a:t>OpenEC</a:t>
            </a:r>
            <a:r>
              <a:rPr lang="en-US" sz="4400" dirty="0" smtClean="0"/>
              <a:t> in Amazon EC2</a:t>
            </a:r>
            <a:endParaRPr lang="en-US" sz="44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109169" y="16612871"/>
            <a:ext cx="6886645" cy="27010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1566</TotalTime>
  <Words>377</Words>
  <Application>Microsoft Office PowerPoint</Application>
  <PresentationFormat>Custom</PresentationFormat>
  <Paragraphs>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Ayuthaya</vt:lpstr>
      <vt:lpstr>宋体</vt:lpstr>
      <vt:lpstr>Arial</vt:lpstr>
      <vt:lpstr>Calibri</vt:lpstr>
      <vt:lpstr>Consolas</vt:lpstr>
      <vt:lpstr>Wingdings</vt:lpstr>
      <vt:lpstr>Office 主题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ATC18 HashKV</dc:title>
  <dc:creator>helen</dc:creator>
  <cp:lastModifiedBy>CSE</cp:lastModifiedBy>
  <cp:revision>184</cp:revision>
  <cp:lastPrinted>2018-06-27T01:14:07Z</cp:lastPrinted>
  <dcterms:created xsi:type="dcterms:W3CDTF">2012-02-01T02:15:27Z</dcterms:created>
  <dcterms:modified xsi:type="dcterms:W3CDTF">2019-02-15T09:45:36Z</dcterms:modified>
</cp:coreProperties>
</file>